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9" r:id="rId3"/>
    <p:sldId id="664" r:id="rId4"/>
    <p:sldId id="571" r:id="rId5"/>
    <p:sldId id="689" r:id="rId6"/>
    <p:sldId id="572" r:id="rId7"/>
    <p:sldId id="320" r:id="rId8"/>
    <p:sldId id="393" r:id="rId9"/>
    <p:sldId id="394" r:id="rId10"/>
    <p:sldId id="282" r:id="rId11"/>
    <p:sldId id="283" r:id="rId12"/>
    <p:sldId id="284" r:id="rId13"/>
    <p:sldId id="285" r:id="rId14"/>
    <p:sldId id="620" r:id="rId15"/>
    <p:sldId id="290" r:id="rId16"/>
    <p:sldId id="292" r:id="rId17"/>
    <p:sldId id="293" r:id="rId18"/>
    <p:sldId id="680" r:id="rId19"/>
    <p:sldId id="690" r:id="rId20"/>
    <p:sldId id="400" r:id="rId21"/>
    <p:sldId id="435" r:id="rId22"/>
    <p:sldId id="647" r:id="rId23"/>
    <p:sldId id="648" r:id="rId24"/>
    <p:sldId id="635" r:id="rId25"/>
    <p:sldId id="436" r:id="rId26"/>
    <p:sldId id="347" r:id="rId27"/>
    <p:sldId id="348" r:id="rId28"/>
    <p:sldId id="655" r:id="rId29"/>
    <p:sldId id="652" r:id="rId30"/>
    <p:sldId id="439" r:id="rId31"/>
    <p:sldId id="654" r:id="rId32"/>
    <p:sldId id="304" r:id="rId33"/>
    <p:sldId id="307" r:id="rId34"/>
    <p:sldId id="416" r:id="rId35"/>
    <p:sldId id="387" r:id="rId36"/>
    <p:sldId id="3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33" autoAdjust="0"/>
    <p:restoredTop sz="79306" autoAdjust="0"/>
  </p:normalViewPr>
  <p:slideViewPr>
    <p:cSldViewPr>
      <p:cViewPr varScale="1">
        <p:scale>
          <a:sx n="91" d="100"/>
          <a:sy n="91" d="100"/>
        </p:scale>
        <p:origin x="990" y="90"/>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varScale="1">
      <p:scale>
        <a:sx n="1" d="1"/>
        <a:sy n="1" d="1"/>
      </p:scale>
      <p:origin x="0" y="-43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2018-10-17</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a:t>
            </a:r>
            <a:r>
              <a:rPr lang="en-US" baseline="0" dirty="0"/>
              <a:t> as HTML</a:t>
            </a:r>
          </a:p>
          <a:p>
            <a:r>
              <a:rPr lang="en-US" baseline="0" dirty="0"/>
              <a:t>Published using validation process  that performs consistency checks – like a software build</a:t>
            </a:r>
          </a:p>
          <a:p>
            <a:r>
              <a:rPr lang="en-US" baseline="0" dirty="0"/>
              <a:t>Really shouldn’t require much guidance to read, but a few things to call out</a:t>
            </a:r>
          </a:p>
          <a:p>
            <a:r>
              <a:rPr lang="en-US" baseline="0" dirty="0"/>
              <a:t>Objective of spec is developer can skim and decide in &lt; day</a:t>
            </a:r>
            <a:endParaRPr lang="en-CA"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49099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391830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a:t>
            </a:fld>
            <a:endParaRPr lang="en-CA" dirty="0"/>
          </a:p>
        </p:txBody>
      </p:sp>
    </p:spTree>
    <p:extLst>
      <p:ext uri="{BB962C8B-B14F-4D97-AF65-F5344CB8AC3E}">
        <p14:creationId xmlns:p14="http://schemas.microsoft.com/office/powerpoint/2010/main" val="236450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84884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33735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37767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47128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186657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3200" y="152400"/>
            <a:ext cx="117856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p>
          </p:txBody>
        </p:sp>
      </p:grpSp>
      <p:sp>
        <p:nvSpPr>
          <p:cNvPr id="8" name="Rectangle 12"/>
          <p:cNvSpPr>
            <a:spLocks noChangeArrowheads="1"/>
          </p:cNvSpPr>
          <p:nvPr/>
        </p:nvSpPr>
        <p:spPr bwMode="auto">
          <a:xfrm>
            <a:off x="0" y="6629400"/>
            <a:ext cx="12192000"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ctrTitle"/>
          </p:nvPr>
        </p:nvSpPr>
        <p:spPr>
          <a:xfrm>
            <a:off x="1625600" y="838200"/>
            <a:ext cx="90424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9480376" y="260649"/>
            <a:ext cx="2305515"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AU" sz="1800" dirty="0"/>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508000" y="1828800"/>
            <a:ext cx="11176000" cy="44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1" name="Rectangle 13"/>
          <p:cNvSpPr>
            <a:spLocks noChangeArrowheads="1"/>
          </p:cNvSpPr>
          <p:nvPr/>
        </p:nvSpPr>
        <p:spPr bwMode="auto">
          <a:xfrm>
            <a:off x="304800" y="6643688"/>
            <a:ext cx="121920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800" b="1" dirty="0"/>
              <a:t>© 2017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71" t="19101" r="26890" b="29814"/>
          <a:stretch/>
        </p:blipFill>
        <p:spPr>
          <a:xfrm>
            <a:off x="9624392" y="260649"/>
            <a:ext cx="2256944"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lmckenzie@gevityinc.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3.0/deed.en_G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bit.ly/dayofthedev201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chat.fhir.org/#narrow/stream/terminology"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 to FHIR</a:t>
            </a:r>
            <a:br>
              <a:rPr lang="en-AU" dirty="0"/>
            </a:br>
            <a:r>
              <a:rPr lang="en-AU" dirty="0"/>
              <a:t>and Terminology Services</a:t>
            </a:r>
          </a:p>
        </p:txBody>
      </p:sp>
      <p:sp>
        <p:nvSpPr>
          <p:cNvPr id="3" name="Subtitle 2"/>
          <p:cNvSpPr>
            <a:spLocks noGrp="1"/>
          </p:cNvSpPr>
          <p:nvPr>
            <p:ph type="subTitle" idx="1"/>
          </p:nvPr>
        </p:nvSpPr>
        <p:spPr/>
        <p:txBody>
          <a:bodyPr/>
          <a:lstStyle/>
          <a:p>
            <a:r>
              <a:rPr lang="en-US" sz="3200">
                <a:ea typeface="ＭＳ Ｐゴシック" pitchFamily="34" charset="-128"/>
              </a:rPr>
              <a:t>October 16, </a:t>
            </a:r>
            <a:r>
              <a:rPr lang="en-US" sz="3200" dirty="0">
                <a:ea typeface="ＭＳ Ｐゴシック" pitchFamily="34" charset="-128"/>
              </a:rPr>
              <a:t>2018</a:t>
            </a:r>
          </a:p>
          <a:p>
            <a:r>
              <a:rPr lang="en-US" sz="3200" dirty="0">
                <a:ea typeface="ＭＳ Ｐゴシック" pitchFamily="34" charset="-128"/>
              </a:rPr>
              <a:t>Lloyd McKenzie</a:t>
            </a:r>
          </a:p>
          <a:p>
            <a:r>
              <a:rPr lang="en-US" sz="3200" dirty="0">
                <a:ea typeface="ＭＳ Ｐゴシック" pitchFamily="34" charset="-128"/>
              </a:rPr>
              <a:t>SNOMED Day of the Dev</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5032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19584" y="4508290"/>
            <a:ext cx="1872188" cy="181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60" y="2105880"/>
            <a:ext cx="1872208" cy="1868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536176" y="2136984"/>
            <a:ext cx="2751013" cy="3740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943872" y="2564921"/>
            <a:ext cx="1491344" cy="244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79777" y="3295821"/>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9" name="TextBox 8"/>
          <p:cNvSpPr txBox="1"/>
          <p:nvPr/>
        </p:nvSpPr>
        <p:spPr>
          <a:xfrm>
            <a:off x="6672065" y="3236979"/>
            <a:ext cx="678391" cy="1107996"/>
          </a:xfrm>
          <a:prstGeom prst="rect">
            <a:avLst/>
          </a:prstGeom>
          <a:noFill/>
        </p:spPr>
        <p:txBody>
          <a:bodyPr wrap="none" rtlCol="0">
            <a:spAutoFit/>
          </a:bodyPr>
          <a:lstStyle/>
          <a:p>
            <a:r>
              <a:rPr lang="nl-NL" sz="6600" dirty="0">
                <a:solidFill>
                  <a:schemeClr val="bg2">
                    <a:lumMod val="50000"/>
                  </a:schemeClr>
                </a:solidFill>
              </a:rPr>
              <a:t>=</a:t>
            </a:r>
          </a:p>
        </p:txBody>
      </p:sp>
      <p:sp>
        <p:nvSpPr>
          <p:cNvPr id="3" name="Title 2"/>
          <p:cNvSpPr>
            <a:spLocks noGrp="1"/>
          </p:cNvSpPr>
          <p:nvPr>
            <p:ph type="title"/>
          </p:nvPr>
        </p:nvSpPr>
        <p:spPr>
          <a:xfrm>
            <a:off x="1919536" y="332656"/>
            <a:ext cx="6552728" cy="1152128"/>
          </a:xfrm>
        </p:spPr>
        <p:txBody>
          <a:bodyPr/>
          <a:lstStyle/>
          <a:p>
            <a:r>
              <a:rPr lang="en-US" noProof="0" dirty="0"/>
              <a:t>FHIR solutions</a:t>
            </a:r>
          </a:p>
        </p:txBody>
      </p:sp>
      <p:sp>
        <p:nvSpPr>
          <p:cNvPr id="5" name="Slide Number Placeholder 4"/>
          <p:cNvSpPr>
            <a:spLocks noGrp="1"/>
          </p:cNvSpPr>
          <p:nvPr>
            <p:ph type="sldNum" sz="quarter" idx="4"/>
          </p:nvPr>
        </p:nvSpPr>
        <p:spPr/>
        <p:txBody>
          <a:bodyPr/>
          <a:lstStyle/>
          <a:p>
            <a:fld id="{5CC3E5C4-3E2B-40F1-9F2B-C46CEB0C88DF}" type="slidenum">
              <a:rPr lang="en-CA" smtClean="0"/>
              <a:pPr/>
              <a:t>11</a:t>
            </a:fld>
            <a:endParaRPr lang="en-CA" dirty="0"/>
          </a:p>
        </p:txBody>
      </p:sp>
      <p:sp>
        <p:nvSpPr>
          <p:cNvPr id="4" name="TextBox 3"/>
          <p:cNvSpPr txBox="1"/>
          <p:nvPr/>
        </p:nvSpPr>
        <p:spPr>
          <a:xfrm>
            <a:off x="2063552" y="1700808"/>
            <a:ext cx="1728220" cy="400110"/>
          </a:xfrm>
          <a:prstGeom prst="rect">
            <a:avLst/>
          </a:prstGeom>
          <a:noFill/>
        </p:spPr>
        <p:txBody>
          <a:bodyPr wrap="square" rtlCol="0">
            <a:spAutoFit/>
          </a:bodyPr>
          <a:lstStyle/>
          <a:p>
            <a:r>
              <a:rPr lang="en-US" sz="2000" b="1" dirty="0"/>
              <a:t>Resources</a:t>
            </a:r>
            <a:endParaRPr lang="en-CA" sz="2000" b="1" dirty="0"/>
          </a:p>
        </p:txBody>
      </p:sp>
      <p:sp>
        <p:nvSpPr>
          <p:cNvPr id="10" name="TextBox 9"/>
          <p:cNvSpPr txBox="1"/>
          <p:nvPr/>
        </p:nvSpPr>
        <p:spPr>
          <a:xfrm>
            <a:off x="4867174" y="1700808"/>
            <a:ext cx="1588867" cy="400110"/>
          </a:xfrm>
          <a:prstGeom prst="rect">
            <a:avLst/>
          </a:prstGeom>
          <a:noFill/>
        </p:spPr>
        <p:txBody>
          <a:bodyPr wrap="square" rtlCol="0">
            <a:spAutoFit/>
          </a:bodyPr>
          <a:lstStyle/>
          <a:p>
            <a:r>
              <a:rPr lang="en-US" sz="2000" b="1" dirty="0"/>
              <a:t>Extensions</a:t>
            </a:r>
            <a:endParaRPr lang="en-CA" sz="2000" b="1" dirty="0"/>
          </a:p>
        </p:txBody>
      </p:sp>
      <p:sp>
        <p:nvSpPr>
          <p:cNvPr id="11" name="TextBox 10"/>
          <p:cNvSpPr txBox="1"/>
          <p:nvPr/>
        </p:nvSpPr>
        <p:spPr>
          <a:xfrm>
            <a:off x="8256240" y="1700808"/>
            <a:ext cx="1296144" cy="400110"/>
          </a:xfrm>
          <a:prstGeom prst="rect">
            <a:avLst/>
          </a:prstGeom>
          <a:noFill/>
        </p:spPr>
        <p:txBody>
          <a:bodyPr wrap="square" rtlCol="0">
            <a:spAutoFit/>
          </a:bodyPr>
          <a:lstStyle/>
          <a:p>
            <a:r>
              <a:rPr lang="en-US" sz="2000" b="1" dirty="0"/>
              <a:t>Solution</a:t>
            </a:r>
            <a:endParaRPr lang="en-CA" sz="2000" b="1" dirty="0"/>
          </a:p>
        </p:txBody>
      </p:sp>
    </p:spTree>
    <p:extLst>
      <p:ext uri="{BB962C8B-B14F-4D97-AF65-F5344CB8AC3E}">
        <p14:creationId xmlns:p14="http://schemas.microsoft.com/office/powerpoint/2010/main" val="215697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lstStyle/>
          <a:p>
            <a:r>
              <a:rPr lang="en-US" noProof="0" dirty="0"/>
              <a:t>“Resources” are:</a:t>
            </a:r>
          </a:p>
          <a:p>
            <a:pPr lvl="1"/>
            <a:r>
              <a:rPr lang="en-US" noProof="0" dirty="0"/>
              <a:t>Small logically discrete units of exchange</a:t>
            </a:r>
          </a:p>
          <a:p>
            <a:pPr lvl="1"/>
            <a:r>
              <a:rPr lang="en-US" noProof="0" dirty="0"/>
              <a:t>Defined behavior and meaning</a:t>
            </a:r>
          </a:p>
          <a:p>
            <a:pPr lvl="1"/>
            <a:r>
              <a:rPr lang="en-US" noProof="0" dirty="0"/>
              <a:t>Known identity / location</a:t>
            </a:r>
          </a:p>
          <a:p>
            <a:pPr lvl="1"/>
            <a:r>
              <a:rPr lang="en-US" noProof="0" dirty="0"/>
              <a:t>Smallest unit of transaction</a:t>
            </a:r>
          </a:p>
          <a:p>
            <a:pPr lvl="1"/>
            <a:r>
              <a:rPr lang="en-US" noProof="0" dirty="0"/>
              <a:t>“of interest” to healthcare</a:t>
            </a:r>
          </a:p>
          <a:p>
            <a:pPr lvl="1"/>
            <a:endParaRPr lang="en-US" noProof="0" dirty="0"/>
          </a:p>
          <a:p>
            <a:pPr lvl="1"/>
            <a:r>
              <a:rPr lang="en-US" noProof="0" dirty="0"/>
              <a:t>V2: Sort of like Segments</a:t>
            </a:r>
          </a:p>
          <a:p>
            <a:pPr lvl="1"/>
            <a:r>
              <a:rPr lang="en-US" noProof="0" dirty="0"/>
              <a:t>V3: Sort of like CMETs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400256" y="265047"/>
            <a:ext cx="2034746" cy="1252151"/>
          </a:xfrm>
          <a:prstGeom prst="rect">
            <a:avLst/>
          </a:prstGeom>
        </p:spPr>
      </p:pic>
      <p:pic>
        <p:nvPicPr>
          <p:cNvPr id="5122" name="Picture 2" descr="C:\Users\office\AppData\Local\Microsoft\Windows\Temporary Internet Files\Content.IE5\5WDXES51\MC90043981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5968" y="3356992"/>
            <a:ext cx="2362324" cy="2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lstStyle/>
          <a:p>
            <a:r>
              <a:rPr lang="en-US" noProof="0" dirty="0"/>
              <a:t>Administrative</a:t>
            </a:r>
          </a:p>
          <a:p>
            <a:pPr lvl="1"/>
            <a:r>
              <a:rPr lang="en-US" noProof="0" dirty="0"/>
              <a:t>Patient, Practitioner, Organization, Location, Coverage, Invoice</a:t>
            </a:r>
          </a:p>
          <a:p>
            <a:r>
              <a:rPr lang="en-US" noProof="0" dirty="0"/>
              <a:t>Clinical Concepts</a:t>
            </a:r>
          </a:p>
          <a:p>
            <a:pPr lvl="1"/>
            <a:r>
              <a:rPr lang="en-US" noProof="0" dirty="0"/>
              <a:t>Allergy, Condition, Family History, Care Plan</a:t>
            </a:r>
          </a:p>
          <a:p>
            <a:r>
              <a:rPr lang="en-US" noProof="0" dirty="0"/>
              <a:t>Infrastructure</a:t>
            </a:r>
          </a:p>
          <a:p>
            <a:pPr lvl="1"/>
            <a:r>
              <a:rPr lang="en-US"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lstStyle/>
          <a:p>
            <a:r>
              <a:rPr lang="en-US" noProof="0" dirty="0"/>
              <a:t>Gender</a:t>
            </a:r>
          </a:p>
          <a:p>
            <a:pPr lvl="1"/>
            <a:r>
              <a:rPr lang="en-US" noProof="0" dirty="0"/>
              <a:t>Too small</a:t>
            </a:r>
          </a:p>
          <a:p>
            <a:r>
              <a:rPr lang="en-US" noProof="0" dirty="0"/>
              <a:t>Electronic Health Record </a:t>
            </a:r>
          </a:p>
          <a:p>
            <a:pPr lvl="1"/>
            <a:r>
              <a:rPr lang="en-US" noProof="0" dirty="0"/>
              <a:t>Too big</a:t>
            </a:r>
          </a:p>
          <a:p>
            <a:r>
              <a:rPr lang="en-US" noProof="0" dirty="0"/>
              <a:t>Blood Pressure</a:t>
            </a:r>
          </a:p>
          <a:p>
            <a:pPr lvl="1"/>
            <a:r>
              <a:rPr lang="en-US" noProof="0" dirty="0"/>
              <a:t>Too specific</a:t>
            </a:r>
          </a:p>
          <a:p>
            <a:r>
              <a:rPr lang="en-US" noProof="0" dirty="0"/>
              <a:t>Intervention</a:t>
            </a:r>
          </a:p>
          <a:p>
            <a:pPr lvl="1"/>
            <a:r>
              <a:rPr lang="en-US" noProof="0" dirty="0"/>
              <a:t>Too broad</a:t>
            </a:r>
          </a:p>
        </p:txBody>
      </p:sp>
      <p:sp>
        <p:nvSpPr>
          <p:cNvPr id="4" name="Slide Number Placeholder 3"/>
          <p:cNvSpPr>
            <a:spLocks noGrp="1"/>
          </p:cNvSpPr>
          <p:nvPr>
            <p:ph type="sldNum" sz="quarter" idx="10"/>
          </p:nvPr>
        </p:nvSpPr>
        <p:spPr>
          <a:xfrm>
            <a:off x="1524001" y="6303963"/>
            <a:ext cx="720725" cy="220662"/>
          </a:xfrm>
          <a:prstGeom prst="rect">
            <a:avLst/>
          </a:prstGeom>
        </p:spPr>
        <p:txBody>
          <a:bodyPr/>
          <a:lstStyle/>
          <a:p>
            <a:fld id="{5CC3E5C4-3E2B-40F1-9F2B-C46CEB0C88DF}" type="slidenum">
              <a:rPr lang="en-CA" smtClean="0"/>
              <a:pPr/>
              <a:t>13</a:t>
            </a:fld>
            <a:endParaRPr lang="en-CA" dirty="0"/>
          </a:p>
        </p:txBody>
      </p:sp>
      <p:sp>
        <p:nvSpPr>
          <p:cNvPr id="12" name="TextBox 11"/>
          <p:cNvSpPr txBox="1"/>
          <p:nvPr/>
        </p:nvSpPr>
        <p:spPr>
          <a:xfrm>
            <a:off x="4727848" y="5805264"/>
            <a:ext cx="4896544" cy="707886"/>
          </a:xfrm>
          <a:prstGeom prst="rect">
            <a:avLst/>
          </a:prstGeom>
          <a:noFill/>
        </p:spPr>
        <p:txBody>
          <a:bodyPr wrap="square" rtlCol="0">
            <a:spAutoFit/>
          </a:bodyPr>
          <a:lstStyle/>
          <a:p>
            <a:r>
              <a:rPr lang="en-US" sz="4000" b="1" dirty="0">
                <a:solidFill>
                  <a:schemeClr val="accent1"/>
                </a:solidFill>
              </a:rPr>
              <a:t>100-150 total - ever</a:t>
            </a:r>
            <a:endParaRPr lang="en-CA" sz="4000" b="1" dirty="0">
              <a:solidFill>
                <a:schemeClr val="accent1"/>
              </a:solidFill>
            </a:endParaRPr>
          </a:p>
        </p:txBody>
      </p:sp>
    </p:spTree>
    <p:extLst>
      <p:ext uri="{BB962C8B-B14F-4D97-AF65-F5344CB8AC3E}">
        <p14:creationId xmlns:p14="http://schemas.microsoft.com/office/powerpoint/2010/main" val="17979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501" y="1712016"/>
            <a:ext cx="10388531" cy="4813327"/>
          </a:xfrm>
          <a:prstGeom prst="rect">
            <a:avLst/>
          </a:prstGeom>
        </p:spPr>
      </p:pic>
      <p:sp>
        <p:nvSpPr>
          <p:cNvPr id="7" name="Rectangle 6"/>
          <p:cNvSpPr/>
          <p:nvPr/>
        </p:nvSpPr>
        <p:spPr bwMode="auto">
          <a:xfrm>
            <a:off x="8616400" y="3512446"/>
            <a:ext cx="2376144" cy="265285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8" name="Rounded Rectangle 7"/>
          <p:cNvSpPr/>
          <p:nvPr/>
        </p:nvSpPr>
        <p:spPr bwMode="auto">
          <a:xfrm>
            <a:off x="8760296" y="3667825"/>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59363" y="4020709"/>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71330" y="5235845"/>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48388" y="5546976"/>
            <a:ext cx="1512168" cy="523220"/>
          </a:xfrm>
          <a:prstGeom prst="rect">
            <a:avLst/>
          </a:prstGeom>
          <a:noFill/>
        </p:spPr>
        <p:txBody>
          <a:bodyPr wrap="square" rtlCol="0">
            <a:spAutoFit/>
          </a:bodyPr>
          <a:lstStyle/>
          <a:p>
            <a:r>
              <a:rPr lang="en-US" sz="1400" dirty="0"/>
              <a:t>Link between resources</a:t>
            </a:r>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14</a:t>
            </a:fld>
            <a:endParaRPr lang="en-CA" dirty="0"/>
          </a:p>
        </p:txBody>
      </p:sp>
    </p:spTree>
    <p:extLst>
      <p:ext uri="{BB962C8B-B14F-4D97-AF65-F5344CB8AC3E}">
        <p14:creationId xmlns:p14="http://schemas.microsoft.com/office/powerpoint/2010/main" val="222141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7528" y="304642"/>
            <a:ext cx="6552728" cy="1180142"/>
          </a:xfrm>
        </p:spPr>
        <p:txBody>
          <a:bodyPr/>
          <a:lstStyle/>
          <a:p>
            <a:r>
              <a:rPr lang="en-US" noProof="0" dirty="0"/>
              <a:t>(FHIR home)</a:t>
            </a:r>
          </a:p>
        </p:txBody>
      </p:sp>
      <p:pic>
        <p:nvPicPr>
          <p:cNvPr id="5" name="Picture 4"/>
          <p:cNvPicPr>
            <a:picLocks noChangeAspect="1"/>
          </p:cNvPicPr>
          <p:nvPr/>
        </p:nvPicPr>
        <p:blipFill>
          <a:blip r:embed="rId3"/>
          <a:stretch>
            <a:fillRect/>
          </a:stretch>
        </p:blipFill>
        <p:spPr>
          <a:xfrm>
            <a:off x="1806154" y="243534"/>
            <a:ext cx="8611633" cy="6281811"/>
          </a:xfrm>
          <a:prstGeom prst="rect">
            <a:avLst/>
          </a:prstGeom>
        </p:spPr>
      </p:pic>
      <p:sp>
        <p:nvSpPr>
          <p:cNvPr id="2" name="Slide Number Placeholder 1"/>
          <p:cNvSpPr>
            <a:spLocks noGrp="1"/>
          </p:cNvSpPr>
          <p:nvPr>
            <p:ph type="sldNum" sz="quarter" idx="4"/>
          </p:nvPr>
        </p:nvSpPr>
        <p:spPr/>
        <p:txBody>
          <a:bodyPr/>
          <a:lstStyle/>
          <a:p>
            <a:fld id="{5CC3E5C4-3E2B-40F1-9F2B-C46CEB0C88DF}" type="slidenum">
              <a:rPr lang="en-CA" smtClean="0"/>
              <a:pPr/>
              <a:t>15</a:t>
            </a:fld>
            <a:endParaRPr lang="en-CA" dirty="0"/>
          </a:p>
        </p:txBody>
      </p:sp>
      <p:sp>
        <p:nvSpPr>
          <p:cNvPr id="9" name="TextBox 8"/>
          <p:cNvSpPr txBox="1"/>
          <p:nvPr/>
        </p:nvSpPr>
        <p:spPr>
          <a:xfrm>
            <a:off x="4295801" y="927383"/>
            <a:ext cx="3320091" cy="769441"/>
          </a:xfrm>
          <a:prstGeom prst="rect">
            <a:avLst/>
          </a:prstGeom>
          <a:noFill/>
        </p:spPr>
        <p:txBody>
          <a:bodyPr wrap="square" rtlCol="0">
            <a:spAutoFit/>
          </a:bodyPr>
          <a:lstStyle/>
          <a:p>
            <a:pPr algn="ctr"/>
            <a:r>
              <a:rPr lang="en-US" sz="4400" b="1" dirty="0">
                <a:solidFill>
                  <a:srgbClr val="FF0000"/>
                </a:solidFill>
              </a:rPr>
              <a:t>hl7.org/</a:t>
            </a:r>
            <a:r>
              <a:rPr lang="en-US" sz="4400" b="1" dirty="0" err="1">
                <a:solidFill>
                  <a:srgbClr val="FF0000"/>
                </a:solidFill>
              </a:rPr>
              <a:t>fhir</a:t>
            </a:r>
            <a:endParaRPr lang="en-CA" sz="4400" b="1" dirty="0">
              <a:solidFill>
                <a:srgbClr val="FF0000"/>
              </a:solidFill>
            </a:endParaRPr>
          </a:p>
        </p:txBody>
      </p:sp>
    </p:spTree>
    <p:extLst>
      <p:ext uri="{BB962C8B-B14F-4D97-AF65-F5344CB8AC3E}">
        <p14:creationId xmlns:p14="http://schemas.microsoft.com/office/powerpoint/2010/main" val="150720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4119844" y="5850122"/>
            <a:ext cx="18354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11"/>
          </p:nvPr>
        </p:nvSpPr>
        <p:spPr/>
        <p:txBody>
          <a:bodyPr/>
          <a:lstStyle/>
          <a:p>
            <a:fld id="{5CC3E5C4-3E2B-40F1-9F2B-C46CEB0C88DF}" type="slidenum">
              <a:rPr lang="en-CA" smtClean="0"/>
              <a:pPr/>
              <a:t>16</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2398668" y="4284912"/>
            <a:ext cx="3409199" cy="512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buSzPct val="25000"/>
            </a:pPr>
            <a:r>
              <a:rPr lang="en" sz="1600">
                <a:solidFill>
                  <a:srgbClr val="3F3F3F"/>
                </a:solidFill>
                <a:latin typeface="Calibri"/>
                <a:ea typeface="Calibri"/>
                <a:cs typeface="Calibri"/>
                <a:sym typeface="Calibri"/>
              </a:rPr>
              <a:t>MU-oriented</a:t>
            </a:r>
            <a:br>
              <a:rPr lang="en" sz="1600">
                <a:solidFill>
                  <a:srgbClr val="3F3F3F"/>
                </a:solidFill>
                <a:latin typeface="Calibri"/>
                <a:ea typeface="Calibri"/>
                <a:cs typeface="Calibri"/>
                <a:sym typeface="Calibri"/>
              </a:rPr>
            </a:br>
            <a:r>
              <a:rPr lang="en" sz="16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2398668" y="3535506"/>
            <a:ext cx="3409199" cy="6684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lgn="ctr">
              <a:spcBef>
                <a:spcPts val="0"/>
              </a:spcBef>
            </a:pPr>
            <a:endParaRPr>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877556" y="1716082"/>
            <a:ext cx="3178499" cy="1163699"/>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91425" tIns="45700" rIns="91425" bIns="45700" anchor="ctr" anchorCtr="0">
            <a:noAutofit/>
          </a:bodyPr>
          <a:lstStyle/>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200">
              <a:solidFill>
                <a:srgbClr val="000000"/>
              </a:solidFill>
              <a:latin typeface="Calibri"/>
              <a:ea typeface="Calibri"/>
              <a:cs typeface="Calibri"/>
              <a:sym typeface="Calibri"/>
            </a:endParaRPr>
          </a:p>
          <a:p>
            <a:pPr algn="ctr">
              <a:spcBef>
                <a:spcPts val="0"/>
              </a:spcBef>
            </a:pPr>
            <a:endParaRPr sz="16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2445869" y="5279597"/>
            <a:ext cx="1559700" cy="5171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4119844" y="5262721"/>
            <a:ext cx="1835400" cy="528300"/>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4145188" y="3164828"/>
            <a:ext cx="2210699" cy="419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4197741" y="3859527"/>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4145187" y="3155235"/>
            <a:ext cx="0" cy="38340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6069720" y="5250921"/>
            <a:ext cx="1164599" cy="528300"/>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869349" y="3569785"/>
            <a:ext cx="1330500" cy="61739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4220062" y="3212364"/>
            <a:ext cx="1265607" cy="261506"/>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3126104" y="4949832"/>
            <a:ext cx="2681400" cy="230699"/>
          </a:xfrm>
          <a:prstGeom prst="rect">
            <a:avLst/>
          </a:prstGeom>
          <a:solidFill>
            <a:schemeClr val="lt1"/>
          </a:solidFill>
          <a:ln>
            <a:noFill/>
          </a:ln>
        </p:spPr>
        <p:txBody>
          <a:bodyPr lIns="91425" tIns="45700" rIns="91425" bIns="45700" anchor="t" anchorCtr="0">
            <a:noAutofit/>
          </a:bodyPr>
          <a:lstStyle/>
          <a:p>
            <a:pPr>
              <a:spcBef>
                <a:spcPts val="0"/>
              </a:spcBef>
            </a:pPr>
            <a:r>
              <a:rPr lang="en">
                <a:latin typeface="Calibri"/>
                <a:ea typeface="Calibri"/>
                <a:cs typeface="Calibri"/>
                <a:sym typeface="Calibri"/>
              </a:rPr>
              <a:t>Underlying</a:t>
            </a:r>
            <a:r>
              <a:rPr lang="en" sz="140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789067"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10458876" y="5072187"/>
            <a:ext cx="0" cy="5171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799656" y="5080856"/>
            <a:ext cx="136619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5385891" y="5078331"/>
            <a:ext cx="5061899"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4466804" y="4803131"/>
            <a:ext cx="0" cy="146700"/>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6356131" y="1716081"/>
            <a:ext cx="3550431" cy="3235846"/>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91425" tIns="45700" rIns="91425" bIns="45700" anchor="t" anchorCtr="0">
            <a:noAutofit/>
          </a:bodyPr>
          <a:lstStyle/>
          <a:p>
            <a:pPr>
              <a:spcBef>
                <a:spcPts val="0"/>
              </a:spcBef>
              <a:buSzPct val="25000"/>
            </a:pPr>
            <a:r>
              <a:rPr lang="en">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7777900" y="2494039"/>
            <a:ext cx="816300" cy="528300"/>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6467508" y="3590017"/>
            <a:ext cx="2334300" cy="1163699"/>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4909783" y="2921527"/>
            <a:ext cx="0" cy="243300"/>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8845377" y="2494040"/>
            <a:ext cx="948000" cy="1991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9042420" y="2239734"/>
            <a:ext cx="687900" cy="14099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8281293" y="1728153"/>
            <a:ext cx="1496699" cy="329100"/>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6428022" y="1736476"/>
            <a:ext cx="1602299" cy="1033782"/>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91425" tIns="45700" rIns="91425" bIns="45700" anchor="t" anchorCtr="0">
              <a:noAutofit/>
            </a:bodyPr>
            <a:lstStyle/>
            <a:p>
              <a:pPr algn="ctr">
                <a:spcBef>
                  <a:spcPts val="0"/>
                </a:spcBef>
                <a:buSzPct val="25000"/>
              </a:pPr>
              <a:r>
                <a:rPr lang="en" sz="16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8757299" y="2681848"/>
            <a:ext cx="1104000" cy="440699"/>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8727233" y="2009813"/>
            <a:ext cx="972899" cy="20459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6942562" y="3140969"/>
            <a:ext cx="1936500" cy="1540499"/>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7378977" y="3063678"/>
            <a:ext cx="2414399" cy="124140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3028421" y="1764577"/>
            <a:ext cx="1672808" cy="977567"/>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91425" tIns="45700" rIns="91425" bIns="45700" anchor="t" anchorCtr="0">
              <a:noAutofit/>
            </a:bodyPr>
            <a:lstStyle/>
            <a:p>
              <a:pPr>
                <a:spcBef>
                  <a:spcPts val="0"/>
                </a:spcBef>
                <a:buSzPct val="25000"/>
              </a:pPr>
              <a:r>
                <a:rPr lang="en" sz="16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7286094" y="5259679"/>
            <a:ext cx="1097766" cy="5171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6063883" y="5863034"/>
            <a:ext cx="2319977"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6014516" y="5871621"/>
            <a:ext cx="2414399" cy="254100"/>
          </a:xfrm>
          <a:prstGeom prst="rect">
            <a:avLst/>
          </a:prstGeom>
          <a:noFill/>
          <a:ln>
            <a:noFill/>
          </a:ln>
        </p:spPr>
        <p:txBody>
          <a:bodyPr lIns="91425" tIns="45700" rIns="91425" bIns="45700" anchor="t" anchorCtr="0">
            <a:noAutofit/>
          </a:bodyPr>
          <a:lstStyle/>
          <a:p>
            <a:pPr>
              <a:spcBef>
                <a:spcPts val="0"/>
              </a:spcBef>
              <a:buSzPct val="25000"/>
            </a:pPr>
            <a:r>
              <a:rPr lang="en" sz="2400" b="1" i="1" dirty="0">
                <a:solidFill>
                  <a:srgbClr val="3F3F3F"/>
                </a:solidFill>
                <a:latin typeface="Calibri"/>
                <a:ea typeface="Calibri"/>
                <a:cs typeface="Calibri"/>
                <a:sym typeface="Calibri"/>
              </a:rPr>
              <a:t>Your </a:t>
            </a:r>
            <a:r>
              <a:rPr lang="en" sz="2400" i="1" dirty="0">
                <a:solidFill>
                  <a:srgbClr val="3F3F3F"/>
                </a:solidFill>
                <a:latin typeface="Calibri"/>
                <a:ea typeface="Calibri"/>
                <a:cs typeface="Calibri"/>
                <a:sym typeface="Calibri"/>
              </a:rPr>
              <a:t>sy</a:t>
            </a:r>
            <a:r>
              <a:rPr lang="en-CA" sz="2400" i="1" dirty="0">
                <a:solidFill>
                  <a:srgbClr val="3F3F3F"/>
                </a:solidFill>
                <a:latin typeface="Calibri"/>
                <a:ea typeface="Calibri"/>
                <a:cs typeface="Calibri"/>
                <a:sym typeface="Calibri"/>
              </a:rPr>
              <a:t>s</a:t>
            </a:r>
            <a:r>
              <a:rPr lang="en" sz="2400"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5000052" y="1792622"/>
            <a:ext cx="1031399" cy="10187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2445870" y="5886113"/>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91425" tIns="45700" rIns="91425" bIns="45700" anchor="ctr" anchorCtr="0">
            <a:noAutofit/>
          </a:bodyPr>
          <a:lstStyle/>
          <a:p>
            <a:pPr>
              <a:spcBef>
                <a:spcPts val="0"/>
              </a:spcBef>
            </a:pPr>
            <a:endParaRPr sz="16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14434" y="5977161"/>
            <a:ext cx="1396772" cy="3322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88138" y="5990845"/>
            <a:ext cx="1226506" cy="26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6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11"/>
          </p:nvPr>
        </p:nvSpPr>
        <p:spPr/>
        <p:txBody>
          <a:bodyPr/>
          <a:lstStyle/>
          <a:p>
            <a:fld id="{5CC3E5C4-3E2B-40F1-9F2B-C46CEB0C88DF}" type="slidenum">
              <a:rPr lang="en-CA" smtClean="0"/>
              <a:pPr/>
              <a:t>17</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80308"/>
            <a:ext cx="8584562" cy="474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338" y="2079510"/>
            <a:ext cx="8636916" cy="4392488"/>
          </a:xfrm>
        </p:spPr>
      </p:pic>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
        <p:nvSpPr>
          <p:cNvPr id="6" name="TextBox 5"/>
          <p:cNvSpPr txBox="1"/>
          <p:nvPr/>
        </p:nvSpPr>
        <p:spPr>
          <a:xfrm>
            <a:off x="2783632" y="1700808"/>
            <a:ext cx="6789038"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 (as of 2017-05)</a:t>
            </a:r>
          </a:p>
        </p:txBody>
      </p:sp>
    </p:spTree>
    <p:extLst>
      <p:ext uri="{BB962C8B-B14F-4D97-AF65-F5344CB8AC3E}">
        <p14:creationId xmlns:p14="http://schemas.microsoft.com/office/powerpoint/2010/main" val="3722947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2857DB-EEDA-415E-96FD-9B6562D77AF9}"/>
              </a:ext>
            </a:extLst>
          </p:cNvPr>
          <p:cNvSpPr>
            <a:spLocks noGrp="1"/>
          </p:cNvSpPr>
          <p:nvPr>
            <p:ph type="title"/>
          </p:nvPr>
        </p:nvSpPr>
        <p:spPr/>
        <p:txBody>
          <a:bodyPr/>
          <a:lstStyle/>
          <a:p>
            <a:r>
              <a:rPr lang="en-CA" dirty="0"/>
              <a:t>Terminology &amp; FHIR</a:t>
            </a:r>
          </a:p>
        </p:txBody>
      </p:sp>
      <p:sp>
        <p:nvSpPr>
          <p:cNvPr id="8" name="Text Placeholder 7">
            <a:extLst>
              <a:ext uri="{FF2B5EF4-FFF2-40B4-BE49-F238E27FC236}">
                <a16:creationId xmlns:a16="http://schemas.microsoft.com/office/drawing/2014/main" id="{2A2736F2-AD65-4BAA-8BA5-B35511B7052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6DC6C66-7854-4DE3-8833-89342EDBA69A}"/>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426429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Who am I?</a:t>
            </a:r>
            <a:endParaRPr lang="en-US" noProof="0" dirty="0"/>
          </a:p>
        </p:txBody>
      </p:sp>
      <p:sp>
        <p:nvSpPr>
          <p:cNvPr id="3" name="Content Placeholder 2"/>
          <p:cNvSpPr>
            <a:spLocks noGrp="1"/>
          </p:cNvSpPr>
          <p:nvPr>
            <p:ph idx="1"/>
          </p:nvPr>
        </p:nvSpPr>
        <p:spPr/>
        <p:txBody>
          <a:bodyPr/>
          <a:lstStyle/>
          <a:p>
            <a:r>
              <a:rPr lang="en-US" noProof="0" dirty="0"/>
              <a:t>Name: Lloyd McKenzie</a:t>
            </a:r>
          </a:p>
          <a:p>
            <a:r>
              <a:rPr lang="en-US" noProof="0" dirty="0"/>
              <a:t>Company: Gevity</a:t>
            </a:r>
          </a:p>
          <a:p>
            <a:r>
              <a:rPr lang="en-US" noProof="0" dirty="0"/>
              <a:t>Background:</a:t>
            </a:r>
          </a:p>
          <a:p>
            <a:pPr lvl="1"/>
            <a:r>
              <a:rPr lang="en-US" noProof="0" dirty="0"/>
              <a:t>One of FHIR’s 3 initial editors</a:t>
            </a:r>
          </a:p>
          <a:p>
            <a:pPr lvl="1"/>
            <a:r>
              <a:rPr lang="en-US" noProof="0" dirty="0"/>
              <a:t>Co-chair FMG, FHIR-I and </a:t>
            </a:r>
            <a:r>
              <a:rPr lang="en-US" noProof="0" dirty="0" err="1"/>
              <a:t>MnM</a:t>
            </a:r>
            <a:endParaRPr lang="en-US" noProof="0" dirty="0"/>
          </a:p>
          <a:p>
            <a:pPr lvl="1"/>
            <a:r>
              <a:rPr lang="en-US" noProof="0" dirty="0"/>
              <a:t>HL7 Fellow</a:t>
            </a:r>
          </a:p>
          <a:p>
            <a:pPr lvl="1"/>
            <a:r>
              <a:rPr lang="en-US" noProof="0" dirty="0"/>
              <a:t>Heavily involved in HL7 and healthcare exchange for last 18 years (v2, v3, CDA, etc.)</a:t>
            </a:r>
          </a:p>
          <a:p>
            <a:pPr lvl="1"/>
            <a:r>
              <a:rPr lang="en-US" noProof="0" dirty="0">
                <a:hlinkClick r:id="rId2"/>
              </a:rPr>
              <a:t>lmckenzie@gevityinc.com</a:t>
            </a:r>
            <a:endParaRPr lang="en-US" noProof="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a:t>
            </a:fld>
            <a:endParaRPr lang="en-CA" dirty="0"/>
          </a:p>
        </p:txBody>
      </p:sp>
      <p:pic>
        <p:nvPicPr>
          <p:cNvPr id="8194" name="Picture 2" descr="C:\Users\office\Pictures\2012-07-30\ShadowrunHead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10" t="6800" r="-73153"/>
          <a:stretch/>
        </p:blipFill>
        <p:spPr bwMode="auto">
          <a:xfrm>
            <a:off x="8400257" y="1772816"/>
            <a:ext cx="2609911" cy="195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984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D5090-289B-A94F-8ABF-50C59568BA30}"/>
              </a:ext>
            </a:extLst>
          </p:cNvPr>
          <p:cNvSpPr>
            <a:spLocks noGrp="1"/>
          </p:cNvSpPr>
          <p:nvPr>
            <p:ph type="sldNum" sz="quarter" idx="4"/>
          </p:nvPr>
        </p:nvSpPr>
        <p:spPr/>
        <p:txBody>
          <a:bodyPr/>
          <a:lstStyle/>
          <a:p>
            <a:fld id="{5CC3E5C4-3E2B-40F1-9F2B-C46CEB0C88DF}" type="slidenum">
              <a:rPr lang="en-CA" smtClean="0"/>
              <a:pPr/>
              <a:t>20</a:t>
            </a:fld>
            <a:endParaRPr lang="en-CA"/>
          </a:p>
        </p:txBody>
      </p:sp>
      <p:pic>
        <p:nvPicPr>
          <p:cNvPr id="5" name="Picture 4">
            <a:extLst>
              <a:ext uri="{FF2B5EF4-FFF2-40B4-BE49-F238E27FC236}">
                <a16:creationId xmlns:a16="http://schemas.microsoft.com/office/drawing/2014/main" id="{F70A8990-5F8C-CA49-8F8F-3F7ADCE55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70565"/>
            <a:ext cx="10125218" cy="6155259"/>
          </a:xfrm>
          <a:prstGeom prst="rect">
            <a:avLst/>
          </a:prstGeom>
        </p:spPr>
      </p:pic>
      <p:pic>
        <p:nvPicPr>
          <p:cNvPr id="6" name="Picture 14" descr="HL7 International Logo">
            <a:extLst>
              <a:ext uri="{FF2B5EF4-FFF2-40B4-BE49-F238E27FC236}">
                <a16:creationId xmlns:a16="http://schemas.microsoft.com/office/drawing/2014/main" id="{E4D9F3E1-85F5-0C4B-BF1F-F43033A02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1">
            <a:extLst>
              <a:ext uri="{FF2B5EF4-FFF2-40B4-BE49-F238E27FC236}">
                <a16:creationId xmlns:a16="http://schemas.microsoft.com/office/drawing/2014/main" id="{411935CA-EC64-413D-8135-A116236DA971}"/>
              </a:ext>
            </a:extLst>
          </p:cNvPr>
          <p:cNvSpPr/>
          <p:nvPr/>
        </p:nvSpPr>
        <p:spPr bwMode="auto">
          <a:xfrm>
            <a:off x="8001000" y="1136472"/>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a:extLst>
              <a:ext uri="{FF2B5EF4-FFF2-40B4-BE49-F238E27FC236}">
                <a16:creationId xmlns:a16="http://schemas.microsoft.com/office/drawing/2014/main" id="{514F97DB-1C4D-40EB-899A-54D22CBA64B8}"/>
              </a:ext>
            </a:extLst>
          </p:cNvPr>
          <p:cNvGrpSpPr/>
          <p:nvPr/>
        </p:nvGrpSpPr>
        <p:grpSpPr>
          <a:xfrm>
            <a:off x="518585" y="4297680"/>
            <a:ext cx="10121900" cy="2006600"/>
            <a:chOff x="518585" y="4297680"/>
            <a:chExt cx="10121900" cy="2006600"/>
          </a:xfrm>
        </p:grpSpPr>
        <p:pic>
          <p:nvPicPr>
            <p:cNvPr id="8" name="Picture 7">
              <a:extLst>
                <a:ext uri="{FF2B5EF4-FFF2-40B4-BE49-F238E27FC236}">
                  <a16:creationId xmlns:a16="http://schemas.microsoft.com/office/drawing/2014/main" id="{5D8C8C92-D590-4643-A59C-C65D4EC50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85" y="4297680"/>
              <a:ext cx="10121900" cy="2006600"/>
            </a:xfrm>
            <a:prstGeom prst="rect">
              <a:avLst/>
            </a:prstGeom>
          </p:spPr>
        </p:pic>
        <p:sp>
          <p:nvSpPr>
            <p:cNvPr id="9" name="Oval 11">
              <a:extLst>
                <a:ext uri="{FF2B5EF4-FFF2-40B4-BE49-F238E27FC236}">
                  <a16:creationId xmlns:a16="http://schemas.microsoft.com/office/drawing/2014/main" id="{FC6D718F-5698-4EBF-BC6F-52821B828DE8}"/>
                </a:ext>
              </a:extLst>
            </p:cNvPr>
            <p:cNvSpPr/>
            <p:nvPr/>
          </p:nvSpPr>
          <p:spPr bwMode="auto">
            <a:xfrm>
              <a:off x="7176120" y="4617720"/>
              <a:ext cx="1280160" cy="549126"/>
            </a:xfrm>
            <a:custGeom>
              <a:avLst/>
              <a:gdLst>
                <a:gd name="connsiteX0" fmla="*/ 0 w 1368152"/>
                <a:gd name="connsiteY0" fmla="*/ 274563 h 549126"/>
                <a:gd name="connsiteX1" fmla="*/ 684076 w 1368152"/>
                <a:gd name="connsiteY1" fmla="*/ 0 h 549126"/>
                <a:gd name="connsiteX2" fmla="*/ 1368152 w 1368152"/>
                <a:gd name="connsiteY2" fmla="*/ 274563 h 549126"/>
                <a:gd name="connsiteX3" fmla="*/ 684076 w 1368152"/>
                <a:gd name="connsiteY3" fmla="*/ 549126 h 549126"/>
                <a:gd name="connsiteX4" fmla="*/ 0 w 1368152"/>
                <a:gd name="connsiteY4" fmla="*/ 274563 h 549126"/>
                <a:gd name="connsiteX0" fmla="*/ 684076 w 1368152"/>
                <a:gd name="connsiteY0" fmla="*/ 0 h 549126"/>
                <a:gd name="connsiteX1" fmla="*/ 1368152 w 1368152"/>
                <a:gd name="connsiteY1" fmla="*/ 274563 h 549126"/>
                <a:gd name="connsiteX2" fmla="*/ 684076 w 1368152"/>
                <a:gd name="connsiteY2" fmla="*/ 549126 h 549126"/>
                <a:gd name="connsiteX3" fmla="*/ 0 w 1368152"/>
                <a:gd name="connsiteY3" fmla="*/ 274563 h 549126"/>
                <a:gd name="connsiteX4" fmla="*/ 775516 w 1368152"/>
                <a:gd name="connsiteY4" fmla="*/ 91440 h 54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549126">
                  <a:moveTo>
                    <a:pt x="684076" y="0"/>
                  </a:moveTo>
                  <a:cubicBezTo>
                    <a:pt x="1061881" y="0"/>
                    <a:pt x="1368152" y="122926"/>
                    <a:pt x="1368152" y="274563"/>
                  </a:cubicBezTo>
                  <a:cubicBezTo>
                    <a:pt x="1368152" y="426200"/>
                    <a:pt x="1061881" y="549126"/>
                    <a:pt x="684076" y="549126"/>
                  </a:cubicBezTo>
                  <a:cubicBezTo>
                    <a:pt x="306271" y="549126"/>
                    <a:pt x="0" y="426200"/>
                    <a:pt x="0" y="274563"/>
                  </a:cubicBezTo>
                  <a:cubicBezTo>
                    <a:pt x="0" y="122926"/>
                    <a:pt x="306271" y="0"/>
                    <a:pt x="775516" y="91440"/>
                  </a:cubicBezTo>
                </a:path>
              </a:pathLst>
            </a:cu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04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59230-AE9E-4B45-AABC-E0DA82955B1C}"/>
              </a:ext>
            </a:extLst>
          </p:cNvPr>
          <p:cNvSpPr>
            <a:spLocks noGrp="1"/>
          </p:cNvSpPr>
          <p:nvPr>
            <p:ph type="sldNum" sz="quarter" idx="4"/>
          </p:nvPr>
        </p:nvSpPr>
        <p:spPr/>
        <p:txBody>
          <a:bodyPr/>
          <a:lstStyle/>
          <a:p>
            <a:fld id="{5CC3E5C4-3E2B-40F1-9F2B-C46CEB0C88DF}" type="slidenum">
              <a:rPr lang="en-CA" smtClean="0"/>
              <a:pPr/>
              <a:t>21</a:t>
            </a:fld>
            <a:endParaRPr lang="en-CA"/>
          </a:p>
        </p:txBody>
      </p:sp>
      <p:sp>
        <p:nvSpPr>
          <p:cNvPr id="4" name="Title 3">
            <a:extLst>
              <a:ext uri="{FF2B5EF4-FFF2-40B4-BE49-F238E27FC236}">
                <a16:creationId xmlns:a16="http://schemas.microsoft.com/office/drawing/2014/main" id="{472D3BE8-6410-4EB4-B51F-FD5945EB202B}"/>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F2823C6A-08F8-944B-9F73-83BC84BBE9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8954276" y="5248137"/>
            <a:ext cx="2035806" cy="1252800"/>
          </a:xfrm>
          <a:prstGeom prst="rect">
            <a:avLst/>
          </a:prstGeom>
        </p:spPr>
      </p:pic>
      <p:pic>
        <p:nvPicPr>
          <p:cNvPr id="6" name="Picture 14" descr="HL7 International Logo">
            <a:extLst>
              <a:ext uri="{FF2B5EF4-FFF2-40B4-BE49-F238E27FC236}">
                <a16:creationId xmlns:a16="http://schemas.microsoft.com/office/drawing/2014/main" id="{6CC5B066-8D01-F74B-ADB1-C56372A574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000" y="5791200"/>
            <a:ext cx="66501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9D66D08-DBE4-F84F-AAB5-D0B9CC710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2" y="260648"/>
            <a:ext cx="7762539" cy="6264697"/>
          </a:xfrm>
          <a:prstGeom prst="rect">
            <a:avLst/>
          </a:prstGeom>
        </p:spPr>
      </p:pic>
      <p:pic>
        <p:nvPicPr>
          <p:cNvPr id="10" name="Picture 9">
            <a:extLst>
              <a:ext uri="{FF2B5EF4-FFF2-40B4-BE49-F238E27FC236}">
                <a16:creationId xmlns:a16="http://schemas.microsoft.com/office/drawing/2014/main" id="{1F06E61E-ED1D-2344-98FB-008B559F4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260648"/>
            <a:ext cx="7762539" cy="6264697"/>
          </a:xfrm>
          <a:prstGeom prst="rect">
            <a:avLst/>
          </a:prstGeom>
        </p:spPr>
      </p:pic>
      <p:sp>
        <p:nvSpPr>
          <p:cNvPr id="15" name="Rounded Rectangle 14">
            <a:extLst>
              <a:ext uri="{FF2B5EF4-FFF2-40B4-BE49-F238E27FC236}">
                <a16:creationId xmlns:a16="http://schemas.microsoft.com/office/drawing/2014/main" id="{73E027FC-966C-9749-99FE-15BEE7604676}"/>
              </a:ext>
            </a:extLst>
          </p:cNvPr>
          <p:cNvSpPr/>
          <p:nvPr/>
        </p:nvSpPr>
        <p:spPr bwMode="auto">
          <a:xfrm>
            <a:off x="479376" y="1920240"/>
            <a:ext cx="4392488" cy="2560320"/>
          </a:xfrm>
          <a:prstGeom prst="roundRect">
            <a:avLst/>
          </a:prstGeom>
          <a:noFill/>
          <a:ln w="635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ounded Rectangle 15">
            <a:extLst>
              <a:ext uri="{FF2B5EF4-FFF2-40B4-BE49-F238E27FC236}">
                <a16:creationId xmlns:a16="http://schemas.microsoft.com/office/drawing/2014/main" id="{C62C9FA2-5E29-5B48-AC22-FDB41EAB3E5B}"/>
              </a:ext>
            </a:extLst>
          </p:cNvPr>
          <p:cNvSpPr/>
          <p:nvPr/>
        </p:nvSpPr>
        <p:spPr bwMode="auto">
          <a:xfrm>
            <a:off x="479376" y="908720"/>
            <a:ext cx="4824536" cy="989657"/>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ounded Rectangle 16">
            <a:extLst>
              <a:ext uri="{FF2B5EF4-FFF2-40B4-BE49-F238E27FC236}">
                <a16:creationId xmlns:a16="http://schemas.microsoft.com/office/drawing/2014/main" id="{34DB5328-8BF6-994E-94FD-D2EB630F3DD3}"/>
              </a:ext>
            </a:extLst>
          </p:cNvPr>
          <p:cNvSpPr/>
          <p:nvPr/>
        </p:nvSpPr>
        <p:spPr bwMode="auto">
          <a:xfrm>
            <a:off x="479376" y="4513296"/>
            <a:ext cx="4824536" cy="734842"/>
          </a:xfrm>
          <a:prstGeom prst="roundRect">
            <a:avLst/>
          </a:prstGeom>
          <a:noFill/>
          <a:ln w="381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C1937B67-9C7A-D14A-A444-31702E4F3577}"/>
              </a:ext>
            </a:extLst>
          </p:cNvPr>
          <p:cNvSpPr txBox="1"/>
          <p:nvPr/>
        </p:nvSpPr>
        <p:spPr>
          <a:xfrm>
            <a:off x="6744072" y="1218882"/>
            <a:ext cx="3744416" cy="369332"/>
          </a:xfrm>
          <a:prstGeom prst="rect">
            <a:avLst/>
          </a:prstGeom>
          <a:noFill/>
        </p:spPr>
        <p:txBody>
          <a:bodyPr wrap="square" rtlCol="0">
            <a:spAutoFit/>
          </a:bodyPr>
          <a:lstStyle/>
          <a:p>
            <a:r>
              <a:rPr lang="en-US" dirty="0"/>
              <a:t>The terminology-specific resources</a:t>
            </a:r>
          </a:p>
        </p:txBody>
      </p:sp>
      <p:sp>
        <p:nvSpPr>
          <p:cNvPr id="19" name="TextBox 18">
            <a:extLst>
              <a:ext uri="{FF2B5EF4-FFF2-40B4-BE49-F238E27FC236}">
                <a16:creationId xmlns:a16="http://schemas.microsoft.com/office/drawing/2014/main" id="{2C25B709-25F3-7444-A206-D91C8C1EA47C}"/>
              </a:ext>
            </a:extLst>
          </p:cNvPr>
          <p:cNvSpPr txBox="1"/>
          <p:nvPr/>
        </p:nvSpPr>
        <p:spPr>
          <a:xfrm>
            <a:off x="6744072" y="4696051"/>
            <a:ext cx="3744416" cy="369332"/>
          </a:xfrm>
          <a:prstGeom prst="rect">
            <a:avLst/>
          </a:prstGeom>
          <a:noFill/>
        </p:spPr>
        <p:txBody>
          <a:bodyPr wrap="square" rtlCol="0">
            <a:spAutoFit/>
          </a:bodyPr>
          <a:lstStyle/>
          <a:p>
            <a:r>
              <a:rPr lang="en-US" dirty="0"/>
              <a:t>The coded data types</a:t>
            </a:r>
          </a:p>
        </p:txBody>
      </p:sp>
      <p:sp>
        <p:nvSpPr>
          <p:cNvPr id="20" name="TextBox 19">
            <a:extLst>
              <a:ext uri="{FF2B5EF4-FFF2-40B4-BE49-F238E27FC236}">
                <a16:creationId xmlns:a16="http://schemas.microsoft.com/office/drawing/2014/main" id="{EC6F1DBD-3F04-8F46-9EAE-2DFB91FD64E2}"/>
              </a:ext>
            </a:extLst>
          </p:cNvPr>
          <p:cNvSpPr txBox="1"/>
          <p:nvPr/>
        </p:nvSpPr>
        <p:spPr>
          <a:xfrm>
            <a:off x="6096000" y="2869831"/>
            <a:ext cx="3744416" cy="646331"/>
          </a:xfrm>
          <a:prstGeom prst="rect">
            <a:avLst/>
          </a:prstGeom>
          <a:noFill/>
        </p:spPr>
        <p:txBody>
          <a:bodyPr wrap="square" rtlCol="0">
            <a:spAutoFit/>
          </a:bodyPr>
          <a:lstStyle/>
          <a:p>
            <a:r>
              <a:rPr lang="en-US" b="1" dirty="0"/>
              <a:t>The terminology service and operations</a:t>
            </a:r>
          </a:p>
        </p:txBody>
      </p:sp>
      <p:cxnSp>
        <p:nvCxnSpPr>
          <p:cNvPr id="22" name="Straight Arrow Connector 21">
            <a:extLst>
              <a:ext uri="{FF2B5EF4-FFF2-40B4-BE49-F238E27FC236}">
                <a16:creationId xmlns:a16="http://schemas.microsoft.com/office/drawing/2014/main" id="{FE1F3CCC-BCE2-744E-BC2D-EE876C52F3A9}"/>
              </a:ext>
            </a:extLst>
          </p:cNvPr>
          <p:cNvCxnSpPr>
            <a:cxnSpLocks/>
          </p:cNvCxnSpPr>
          <p:nvPr/>
        </p:nvCxnSpPr>
        <p:spPr bwMode="auto">
          <a:xfrm flipH="1">
            <a:off x="5447928" y="1403548"/>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A169B6-3DBB-D94D-91FC-1212ACFA9CDF}"/>
              </a:ext>
            </a:extLst>
          </p:cNvPr>
          <p:cNvCxnSpPr>
            <a:cxnSpLocks/>
          </p:cNvCxnSpPr>
          <p:nvPr/>
        </p:nvCxnSpPr>
        <p:spPr bwMode="auto">
          <a:xfrm flipH="1">
            <a:off x="5447928" y="4880717"/>
            <a:ext cx="12961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E9975A96-FC91-5247-A0D4-BD4CE60E83BA}"/>
              </a:ext>
            </a:extLst>
          </p:cNvPr>
          <p:cNvCxnSpPr>
            <a:cxnSpLocks/>
          </p:cNvCxnSpPr>
          <p:nvPr/>
        </p:nvCxnSpPr>
        <p:spPr bwMode="auto">
          <a:xfrm flipH="1">
            <a:off x="5015880" y="3200400"/>
            <a:ext cx="1080120"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1788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54701" y="1916833"/>
            <a:ext cx="2110912" cy="3672289"/>
            <a:chOff x="1323252" y="1916832"/>
            <a:chExt cx="2110912" cy="3672289"/>
          </a:xfrm>
        </p:grpSpPr>
        <p:sp>
          <p:nvSpPr>
            <p:cNvPr id="5" name="TextBox 4"/>
            <p:cNvSpPr txBox="1"/>
            <p:nvPr/>
          </p:nvSpPr>
          <p:spPr>
            <a:xfrm>
              <a:off x="1554539" y="5219789"/>
              <a:ext cx="1659429" cy="369332"/>
            </a:xfrm>
            <a:prstGeom prst="rect">
              <a:avLst/>
            </a:prstGeom>
            <a:noFill/>
          </p:spPr>
          <p:txBody>
            <a:bodyPr wrap="none" rtlCol="0">
              <a:spAutoFit/>
            </a:bodyPr>
            <a:lstStyle/>
            <a:p>
              <a:r>
                <a:rPr lang="en-US" dirty="0"/>
                <a:t>“</a:t>
              </a:r>
              <a:r>
                <a:rPr lang="en-US" dirty="0" err="1"/>
                <a:t>CodeSystem</a:t>
              </a:r>
              <a:r>
                <a:rPr lang="en-US" dirty="0"/>
                <a:t>”</a:t>
              </a:r>
              <a:endParaRPr lang="nl-NL" dirty="0"/>
            </a:p>
          </p:txBody>
        </p:sp>
        <p:pic>
          <p:nvPicPr>
            <p:cNvPr id="19"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323252" y="1916832"/>
              <a:ext cx="2110912" cy="31874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noProof="0" dirty="0" err="1"/>
              <a:t>CodeSystem</a:t>
            </a:r>
            <a:r>
              <a:rPr lang="en-US" noProof="0" dirty="0"/>
              <a:t> vs. </a:t>
            </a:r>
            <a:r>
              <a:rPr lang="en-US" noProof="0" dirty="0" err="1"/>
              <a:t>ValueSet</a:t>
            </a:r>
            <a:endParaRPr lang="en-US" noProof="0" dirty="0"/>
          </a:p>
        </p:txBody>
      </p:sp>
      <p:grpSp>
        <p:nvGrpSpPr>
          <p:cNvPr id="14" name="Group 13"/>
          <p:cNvGrpSpPr/>
          <p:nvPr/>
        </p:nvGrpSpPr>
        <p:grpSpPr>
          <a:xfrm>
            <a:off x="6752891" y="1988840"/>
            <a:ext cx="2334935" cy="3609692"/>
            <a:chOff x="5492946" y="1988840"/>
            <a:chExt cx="2334935" cy="3609692"/>
          </a:xfrm>
        </p:grpSpPr>
        <p:sp>
          <p:nvSpPr>
            <p:cNvPr id="6" name="TextBox 5"/>
            <p:cNvSpPr txBox="1"/>
            <p:nvPr/>
          </p:nvSpPr>
          <p:spPr>
            <a:xfrm>
              <a:off x="5492946" y="1988840"/>
              <a:ext cx="2334935"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“Dante’s deadly sins”</a:t>
              </a:r>
            </a:p>
            <a:p>
              <a:endParaRPr lang="en-US" dirty="0"/>
            </a:p>
            <a:p>
              <a:pPr algn="ctr"/>
              <a:r>
                <a:rPr lang="en-US" dirty="0"/>
                <a:t>Pride</a:t>
              </a:r>
            </a:p>
            <a:p>
              <a:pPr algn="ctr"/>
              <a:r>
                <a:rPr lang="en-US" dirty="0"/>
                <a:t>Envy</a:t>
              </a:r>
            </a:p>
            <a:p>
              <a:pPr algn="ctr"/>
              <a:r>
                <a:rPr lang="en-US" dirty="0"/>
                <a:t>Wrath</a:t>
              </a:r>
            </a:p>
            <a:p>
              <a:pPr algn="ctr"/>
              <a:r>
                <a:rPr lang="en-US" dirty="0"/>
                <a:t>Sloth</a:t>
              </a:r>
            </a:p>
            <a:p>
              <a:pPr algn="ctr"/>
              <a:r>
                <a:rPr lang="en-US" dirty="0"/>
                <a:t>Avarice</a:t>
              </a:r>
            </a:p>
            <a:p>
              <a:pPr algn="ctr"/>
              <a:r>
                <a:rPr lang="en-US" dirty="0"/>
                <a:t>Gluttony</a:t>
              </a:r>
            </a:p>
            <a:p>
              <a:pPr algn="ctr"/>
              <a:r>
                <a:rPr lang="en-US" dirty="0"/>
                <a:t>Lust</a:t>
              </a:r>
            </a:p>
          </p:txBody>
        </p:sp>
        <p:sp>
          <p:nvSpPr>
            <p:cNvPr id="8" name="TextBox 7"/>
            <p:cNvSpPr txBox="1"/>
            <p:nvPr/>
          </p:nvSpPr>
          <p:spPr>
            <a:xfrm>
              <a:off x="5868144" y="5229200"/>
              <a:ext cx="1257588" cy="369332"/>
            </a:xfrm>
            <a:prstGeom prst="rect">
              <a:avLst/>
            </a:prstGeom>
            <a:noFill/>
          </p:spPr>
          <p:txBody>
            <a:bodyPr wrap="none" rtlCol="0">
              <a:spAutoFit/>
            </a:bodyPr>
            <a:lstStyle/>
            <a:p>
              <a:r>
                <a:rPr lang="en-US" dirty="0"/>
                <a:t>“</a:t>
              </a:r>
              <a:r>
                <a:rPr lang="en-US" dirty="0" err="1"/>
                <a:t>ValueSet</a:t>
              </a:r>
              <a:r>
                <a:rPr lang="en-US" dirty="0"/>
                <a:t>”</a:t>
              </a:r>
              <a:endParaRPr lang="nl-NL" dirty="0"/>
            </a:p>
          </p:txBody>
        </p:sp>
      </p:grpSp>
      <p:sp>
        <p:nvSpPr>
          <p:cNvPr id="10" name="Left Arrow 9"/>
          <p:cNvSpPr/>
          <p:nvPr/>
        </p:nvSpPr>
        <p:spPr bwMode="auto">
          <a:xfrm>
            <a:off x="4565613" y="2924944"/>
            <a:ext cx="2866028"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a:t>
            </a:r>
            <a:r>
              <a:rPr lang="en-US" i="1" dirty="0">
                <a:solidFill>
                  <a:schemeClr val="tx1"/>
                </a:solidFill>
                <a:latin typeface="Arial" charset="0"/>
              </a:rPr>
              <a:t>concepts</a:t>
            </a:r>
            <a:r>
              <a:rPr lang="en-US" dirty="0">
                <a:solidFill>
                  <a:schemeClr val="tx1"/>
                </a:solidFill>
                <a:latin typeface="Arial" charset="0"/>
              </a:rPr>
              <a:t> from…</a:t>
            </a:r>
            <a:endParaRPr lang="nl-NL" dirty="0">
              <a:solidFill>
                <a:schemeClr val="tx1"/>
              </a:solidFill>
              <a:latin typeface="Arial" charset="0"/>
            </a:endParaRPr>
          </a:p>
        </p:txBody>
      </p:sp>
      <p:sp>
        <p:nvSpPr>
          <p:cNvPr id="11" name="Oval Callout 10"/>
          <p:cNvSpPr/>
          <p:nvPr/>
        </p:nvSpPr>
        <p:spPr bwMode="auto">
          <a:xfrm>
            <a:off x="8068575" y="4179712"/>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An enumeration of terms</a:t>
            </a:r>
            <a:endParaRPr lang="nl-NL" dirty="0"/>
          </a:p>
        </p:txBody>
      </p:sp>
      <p:sp>
        <p:nvSpPr>
          <p:cNvPr id="13" name="Oval Callout 12"/>
          <p:cNvSpPr/>
          <p:nvPr/>
        </p:nvSpPr>
        <p:spPr bwMode="auto">
          <a:xfrm>
            <a:off x="3759234" y="4005065"/>
            <a:ext cx="2751825" cy="1087891"/>
          </a:xfrm>
          <a:prstGeom prst="wedgeEllipseCallout">
            <a:avLst>
              <a:gd name="adj1" fmla="val -33728"/>
              <a:gd name="adj2" fmla="val -6420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latin typeface="Arial" charset="0"/>
              </a:rPr>
              <a:t>Definition of terms</a:t>
            </a:r>
            <a:endParaRPr lang="nl-NL" dirty="0"/>
          </a:p>
        </p:txBody>
      </p:sp>
      <p:sp>
        <p:nvSpPr>
          <p:cNvPr id="15" name="TextBox 14"/>
          <p:cNvSpPr txBox="1"/>
          <p:nvPr/>
        </p:nvSpPr>
        <p:spPr>
          <a:xfrm>
            <a:off x="2750955" y="5964904"/>
            <a:ext cx="2608406" cy="369332"/>
          </a:xfrm>
          <a:prstGeom prst="rect">
            <a:avLst/>
          </a:prstGeom>
          <a:noFill/>
        </p:spPr>
        <p:txBody>
          <a:bodyPr wrap="none" rtlCol="0">
            <a:spAutoFit/>
          </a:bodyPr>
          <a:lstStyle/>
          <a:p>
            <a:r>
              <a:rPr lang="en-US" dirty="0"/>
              <a:t>Example: SNOMED-CT</a:t>
            </a:r>
            <a:endParaRPr lang="nl-NL" dirty="0"/>
          </a:p>
        </p:txBody>
      </p:sp>
      <p:sp>
        <p:nvSpPr>
          <p:cNvPr id="17" name="TextBox 16"/>
          <p:cNvSpPr txBox="1"/>
          <p:nvPr/>
        </p:nvSpPr>
        <p:spPr>
          <a:xfrm>
            <a:off x="6063490" y="5939988"/>
            <a:ext cx="3382657" cy="369332"/>
          </a:xfrm>
          <a:prstGeom prst="rect">
            <a:avLst/>
          </a:prstGeom>
          <a:noFill/>
        </p:spPr>
        <p:txBody>
          <a:bodyPr wrap="none" rtlCol="0">
            <a:spAutoFit/>
          </a:bodyPr>
          <a:lstStyle/>
          <a:p>
            <a:r>
              <a:rPr lang="en-US" dirty="0"/>
              <a:t>Example: “Childhood diseases”</a:t>
            </a:r>
            <a:endParaRPr lang="nl-NL" dirty="0"/>
          </a:p>
        </p:txBody>
      </p:sp>
    </p:spTree>
    <p:extLst>
      <p:ext uri="{BB962C8B-B14F-4D97-AF65-F5344CB8AC3E}">
        <p14:creationId xmlns:p14="http://schemas.microsoft.com/office/powerpoint/2010/main" val="21521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“Special” cases</a:t>
            </a:r>
          </a:p>
        </p:txBody>
      </p:sp>
      <p:grpSp>
        <p:nvGrpSpPr>
          <p:cNvPr id="7" name="Group 6"/>
          <p:cNvGrpSpPr/>
          <p:nvPr/>
        </p:nvGrpSpPr>
        <p:grpSpPr>
          <a:xfrm>
            <a:off x="2567608" y="1835262"/>
            <a:ext cx="7844080" cy="2179365"/>
            <a:chOff x="1043608" y="1835261"/>
            <a:chExt cx="7844080" cy="2179365"/>
          </a:xfrm>
        </p:grpSpPr>
        <p:sp>
          <p:nvSpPr>
            <p:cNvPr id="6" name="TextBox 5"/>
            <p:cNvSpPr txBox="1"/>
            <p:nvPr/>
          </p:nvSpPr>
          <p:spPr>
            <a:xfrm>
              <a:off x="5796136" y="2213211"/>
              <a:ext cx="3091552" cy="120032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“All words under B”</a:t>
              </a:r>
            </a:p>
            <a:p>
              <a:endParaRPr lang="en-US" dirty="0"/>
            </a:p>
            <a:p>
              <a:r>
                <a:rPr lang="en-US" dirty="0"/>
                <a:t>“All words in the</a:t>
              </a:r>
            </a:p>
            <a:p>
              <a:r>
                <a:rPr lang="en-US" dirty="0"/>
                <a:t>Merriam-Webster dictionary”</a:t>
              </a:r>
            </a:p>
          </p:txBody>
        </p:sp>
        <p:sp>
          <p:nvSpPr>
            <p:cNvPr id="10" name="Left Arrow 9"/>
            <p:cNvSpPr/>
            <p:nvPr/>
          </p:nvSpPr>
          <p:spPr bwMode="auto">
            <a:xfrm>
              <a:off x="2771800" y="2348880"/>
              <a:ext cx="2736304"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pic>
          <p:nvPicPr>
            <p:cNvPr id="15" name="Picture 4" descr="http://dictionaryonline4u.com/wp-content/uploads/2011/11/merriam-webster_dictionary.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325" b="97792" l="2000" r="97667">
                          <a14:foregroundMark x1="77333" y1="6843" x2="84667" y2="6402"/>
                        </a14:backgroundRemoval>
                      </a14:imgEffect>
                    </a14:imgLayer>
                  </a14:imgProps>
                </a:ext>
                <a:ext uri="{28A0092B-C50C-407E-A947-70E740481C1C}">
                  <a14:useLocalDpi xmlns:a14="http://schemas.microsoft.com/office/drawing/2010/main" val="0"/>
                </a:ext>
              </a:extLst>
            </a:blip>
            <a:srcRect/>
            <a:stretch>
              <a:fillRect/>
            </a:stretch>
          </p:blipFill>
          <p:spPr bwMode="auto">
            <a:xfrm>
              <a:off x="1043608" y="1835261"/>
              <a:ext cx="1443288" cy="217936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Oval Callout 2"/>
          <p:cNvSpPr/>
          <p:nvPr/>
        </p:nvSpPr>
        <p:spPr bwMode="auto">
          <a:xfrm>
            <a:off x="6672064" y="1124745"/>
            <a:ext cx="2880320" cy="1088467"/>
          </a:xfrm>
          <a:prstGeom prst="wedgeEllipseCallout">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No need to write them all down!</a:t>
            </a:r>
            <a:endParaRPr lang="nl-NL" dirty="0"/>
          </a:p>
        </p:txBody>
      </p:sp>
      <p:grpSp>
        <p:nvGrpSpPr>
          <p:cNvPr id="16" name="Group 15"/>
          <p:cNvGrpSpPr/>
          <p:nvPr/>
        </p:nvGrpSpPr>
        <p:grpSpPr>
          <a:xfrm>
            <a:off x="2550412" y="3591015"/>
            <a:ext cx="7164810" cy="2600313"/>
            <a:chOff x="1026412" y="3591014"/>
            <a:chExt cx="7164810" cy="2600313"/>
          </a:xfrm>
        </p:grpSpPr>
        <p:sp>
          <p:nvSpPr>
            <p:cNvPr id="17" name="Left Arrow 16"/>
            <p:cNvSpPr/>
            <p:nvPr/>
          </p:nvSpPr>
          <p:spPr bwMode="auto">
            <a:xfrm rot="1366384">
              <a:off x="2386693" y="3902073"/>
              <a:ext cx="377006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grpSp>
          <p:nvGrpSpPr>
            <p:cNvPr id="9" name="Group 8"/>
            <p:cNvGrpSpPr/>
            <p:nvPr/>
          </p:nvGrpSpPr>
          <p:grpSpPr>
            <a:xfrm>
              <a:off x="1026412" y="3591014"/>
              <a:ext cx="7164810" cy="2600313"/>
              <a:chOff x="1026412" y="3591014"/>
              <a:chExt cx="7164810" cy="2600313"/>
            </a:xfrm>
          </p:grpSpPr>
          <p:pic>
            <p:nvPicPr>
              <p:cNvPr id="2050" name="Picture 2" descr="http://2.bp.blogspot.com/_V1vSHPcC8Qs/TVWcV4mvRFI/AAAAAAAAECY/KqdNR6Y-0UU/s1600/Essential%2BAmerican%2BSlang%2BDictiona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12" y="4221088"/>
                <a:ext cx="1477679" cy="1970239"/>
              </a:xfrm>
              <a:prstGeom prst="rect">
                <a:avLst/>
              </a:prstGeom>
              <a:noFill/>
              <a:extLst>
                <a:ext uri="{909E8E84-426E-40DD-AFC4-6F175D3DCCD1}">
                  <a14:hiddenFill xmlns:a14="http://schemas.microsoft.com/office/drawing/2010/main">
                    <a:solidFill>
                      <a:srgbClr val="FFFFFF"/>
                    </a:solidFill>
                  </a14:hiddenFill>
                </a:ext>
              </a:extLst>
            </p:spPr>
          </p:pic>
          <p:sp>
            <p:nvSpPr>
              <p:cNvPr id="18" name="Left Arrow 17"/>
              <p:cNvSpPr/>
              <p:nvPr/>
            </p:nvSpPr>
            <p:spPr bwMode="auto">
              <a:xfrm rot="21138384">
                <a:off x="2707702" y="4926317"/>
                <a:ext cx="3383412" cy="792088"/>
              </a:xfrm>
              <a:prstGeom prst="leftArrow">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chemeClr val="tx1"/>
                    </a:solidFill>
                    <a:latin typeface="Arial" charset="0"/>
                  </a:rPr>
                  <a:t>Takes concepts from…</a:t>
                </a:r>
                <a:endParaRPr lang="nl-NL" dirty="0">
                  <a:solidFill>
                    <a:schemeClr val="tx1"/>
                  </a:solidFill>
                  <a:latin typeface="Arial" charset="0"/>
                </a:endParaRPr>
              </a:p>
            </p:txBody>
          </p:sp>
          <p:sp>
            <p:nvSpPr>
              <p:cNvPr id="20" name="TextBox 19"/>
              <p:cNvSpPr txBox="1"/>
              <p:nvPr/>
            </p:nvSpPr>
            <p:spPr>
              <a:xfrm>
                <a:off x="6228184" y="3591014"/>
                <a:ext cx="1963038" cy="258532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“Words for ‘nerd’”</a:t>
                </a:r>
              </a:p>
              <a:p>
                <a:endParaRPr lang="en-US" dirty="0"/>
              </a:p>
              <a:p>
                <a:pPr algn="ctr"/>
                <a:r>
                  <a:rPr lang="en-US" dirty="0"/>
                  <a:t>Bookworm</a:t>
                </a:r>
              </a:p>
              <a:p>
                <a:pPr algn="ctr"/>
                <a:r>
                  <a:rPr lang="en-US" dirty="0"/>
                  <a:t>Geek</a:t>
                </a:r>
              </a:p>
              <a:p>
                <a:pPr algn="ctr"/>
                <a:r>
                  <a:rPr lang="en-US" dirty="0"/>
                  <a:t>Grind</a:t>
                </a:r>
              </a:p>
              <a:p>
                <a:pPr algn="ctr"/>
                <a:r>
                  <a:rPr lang="en-US" dirty="0"/>
                  <a:t>Weenie</a:t>
                </a:r>
              </a:p>
              <a:p>
                <a:pPr algn="ctr"/>
                <a:r>
                  <a:rPr lang="en-US" dirty="0"/>
                  <a:t>Wonk</a:t>
                </a:r>
              </a:p>
              <a:p>
                <a:pPr algn="ctr"/>
                <a:r>
                  <a:rPr lang="en-US" dirty="0"/>
                  <a:t>Dink (slang)</a:t>
                </a:r>
              </a:p>
              <a:p>
                <a:pPr algn="ctr"/>
                <a:r>
                  <a:rPr lang="en-US" dirty="0"/>
                  <a:t>Dork (slang)</a:t>
                </a:r>
              </a:p>
            </p:txBody>
          </p:sp>
        </p:grpSp>
      </p:grpSp>
      <p:sp>
        <p:nvSpPr>
          <p:cNvPr id="22" name="Oval Callout 21"/>
          <p:cNvSpPr/>
          <p:nvPr/>
        </p:nvSpPr>
        <p:spPr bwMode="auto">
          <a:xfrm>
            <a:off x="4871864" y="5517232"/>
            <a:ext cx="2952328" cy="1224136"/>
          </a:xfrm>
          <a:prstGeom prst="wedgeEllipseCallout">
            <a:avLst>
              <a:gd name="adj1" fmla="val -45304"/>
              <a:gd name="adj2" fmla="val -56511"/>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dirty="0"/>
              <a:t>Can take concepts from multiple </a:t>
            </a:r>
            <a:r>
              <a:rPr lang="en-US" dirty="0" err="1"/>
              <a:t>codingsystems</a:t>
            </a:r>
            <a:endParaRPr lang="nl-NL" dirty="0"/>
          </a:p>
        </p:txBody>
      </p:sp>
    </p:spTree>
    <p:extLst>
      <p:ext uri="{BB962C8B-B14F-4D97-AF65-F5344CB8AC3E}">
        <p14:creationId xmlns:p14="http://schemas.microsoft.com/office/powerpoint/2010/main" val="22155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Conformance levels</a:t>
            </a:r>
            <a:endParaRPr lang="en-CA" dirty="0"/>
          </a:p>
        </p:txBody>
      </p:sp>
      <p:sp>
        <p:nvSpPr>
          <p:cNvPr id="3" name="Content Placeholder 2"/>
          <p:cNvSpPr>
            <a:spLocks noGrp="1"/>
          </p:cNvSpPr>
          <p:nvPr>
            <p:ph idx="1"/>
          </p:nvPr>
        </p:nvSpPr>
        <p:spPr/>
        <p:txBody>
          <a:bodyPr/>
          <a:lstStyle/>
          <a:p>
            <a:r>
              <a:rPr lang="en-CA" b="1" dirty="0"/>
              <a:t>Fixed</a:t>
            </a:r>
            <a:r>
              <a:rPr lang="en-CA" dirty="0"/>
              <a:t>: You must use this value set if you send the element.</a:t>
            </a:r>
          </a:p>
          <a:p>
            <a:pPr lvl="1"/>
            <a:r>
              <a:rPr lang="en-CA" dirty="0"/>
              <a:t>If it’s a </a:t>
            </a:r>
            <a:r>
              <a:rPr lang="en-CA" dirty="0" err="1"/>
              <a:t>CodeableConcept</a:t>
            </a:r>
            <a:r>
              <a:rPr lang="en-CA" dirty="0"/>
              <a:t>, you can sent translations too</a:t>
            </a:r>
          </a:p>
          <a:p>
            <a:r>
              <a:rPr lang="en-CA" b="1" dirty="0"/>
              <a:t>Extensible</a:t>
            </a:r>
            <a:r>
              <a:rPr lang="en-CA" dirty="0"/>
              <a:t>: You must use a code from this value set if one applies</a:t>
            </a:r>
          </a:p>
          <a:p>
            <a:r>
              <a:rPr lang="en-CA" b="1" dirty="0"/>
              <a:t>Preferred</a:t>
            </a:r>
            <a:r>
              <a:rPr lang="en-CA" dirty="0"/>
              <a:t>: Recommend using this code system, but ok if you don’t</a:t>
            </a:r>
          </a:p>
          <a:p>
            <a:r>
              <a:rPr lang="en-CA" b="1" dirty="0"/>
              <a:t>Example</a:t>
            </a:r>
            <a:r>
              <a:rPr lang="en-CA" dirty="0"/>
              <a:t>: No recommendation, may be incomplete</a:t>
            </a:r>
          </a:p>
        </p:txBody>
      </p:sp>
      <p:sp>
        <p:nvSpPr>
          <p:cNvPr id="4" name="Slide Number Placeholder 3"/>
          <p:cNvSpPr>
            <a:spLocks noGrp="1"/>
          </p:cNvSpPr>
          <p:nvPr>
            <p:ph type="sldNum" sz="quarter" idx="11"/>
          </p:nvPr>
        </p:nvSpPr>
        <p:spPr>
          <a:xfrm>
            <a:off x="5791200" y="6629400"/>
            <a:ext cx="711200" cy="228600"/>
          </a:xfrm>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238423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Coded Data Types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25</a:t>
            </a:fld>
            <a:endParaRPr lang="en-CA"/>
          </a:p>
        </p:txBody>
      </p:sp>
      <p:pic>
        <p:nvPicPr>
          <p:cNvPr id="7" name="Picture 6">
            <a:extLst>
              <a:ext uri="{FF2B5EF4-FFF2-40B4-BE49-F238E27FC236}">
                <a16:creationId xmlns:a16="http://schemas.microsoft.com/office/drawing/2014/main" id="{6DB6E7D6-6D9F-41BB-A948-9F2B85252FFC}"/>
              </a:ext>
            </a:extLst>
          </p:cNvPr>
          <p:cNvPicPr>
            <a:picLocks noChangeAspect="1"/>
          </p:cNvPicPr>
          <p:nvPr/>
        </p:nvPicPr>
        <p:blipFill>
          <a:blip r:embed="rId2"/>
          <a:stretch>
            <a:fillRect/>
          </a:stretch>
        </p:blipFill>
        <p:spPr>
          <a:xfrm>
            <a:off x="3281807" y="2133600"/>
            <a:ext cx="3781425" cy="3171825"/>
          </a:xfrm>
          <a:prstGeom prst="rect">
            <a:avLst/>
          </a:prstGeom>
        </p:spPr>
      </p:pic>
      <p:pic>
        <p:nvPicPr>
          <p:cNvPr id="8" name="Picture 7">
            <a:extLst>
              <a:ext uri="{FF2B5EF4-FFF2-40B4-BE49-F238E27FC236}">
                <a16:creationId xmlns:a16="http://schemas.microsoft.com/office/drawing/2014/main" id="{7A5AF40C-BD96-41ED-8F08-E6D7AEC7FBB6}"/>
              </a:ext>
            </a:extLst>
          </p:cNvPr>
          <p:cNvPicPr>
            <a:picLocks noChangeAspect="1"/>
          </p:cNvPicPr>
          <p:nvPr/>
        </p:nvPicPr>
        <p:blipFill>
          <a:blip r:embed="rId3"/>
          <a:stretch>
            <a:fillRect/>
          </a:stretch>
        </p:blipFill>
        <p:spPr>
          <a:xfrm>
            <a:off x="7696200" y="2667000"/>
            <a:ext cx="3533775" cy="1952625"/>
          </a:xfrm>
          <a:prstGeom prst="rect">
            <a:avLst/>
          </a:prstGeom>
        </p:spPr>
      </p:pic>
      <p:pic>
        <p:nvPicPr>
          <p:cNvPr id="9" name="Picture 8">
            <a:extLst>
              <a:ext uri="{FF2B5EF4-FFF2-40B4-BE49-F238E27FC236}">
                <a16:creationId xmlns:a16="http://schemas.microsoft.com/office/drawing/2014/main" id="{9F8A763B-2B04-4903-81A0-DAA7AF2FACC5}"/>
              </a:ext>
            </a:extLst>
          </p:cNvPr>
          <p:cNvPicPr>
            <a:picLocks noChangeAspect="1"/>
          </p:cNvPicPr>
          <p:nvPr/>
        </p:nvPicPr>
        <p:blipFill>
          <a:blip r:embed="rId4"/>
          <a:stretch>
            <a:fillRect/>
          </a:stretch>
        </p:blipFill>
        <p:spPr>
          <a:xfrm>
            <a:off x="1181100" y="3048000"/>
            <a:ext cx="1028700" cy="904875"/>
          </a:xfrm>
          <a:prstGeom prst="rect">
            <a:avLst/>
          </a:prstGeom>
        </p:spPr>
      </p:pic>
    </p:spTree>
    <p:extLst>
      <p:ext uri="{BB962C8B-B14F-4D97-AF65-F5344CB8AC3E}">
        <p14:creationId xmlns:p14="http://schemas.microsoft.com/office/powerpoint/2010/main" val="120657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CodeSystem</a:t>
            </a:r>
            <a:r>
              <a:rPr lang="en-US" dirty="0"/>
              <a:t> Resource</a:t>
            </a:r>
          </a:p>
        </p:txBody>
      </p:sp>
      <p:sp>
        <p:nvSpPr>
          <p:cNvPr id="3" name="Content Placeholder 2"/>
          <p:cNvSpPr>
            <a:spLocks noGrp="1"/>
          </p:cNvSpPr>
          <p:nvPr>
            <p:ph idx="1"/>
          </p:nvPr>
        </p:nvSpPr>
        <p:spPr/>
        <p:txBody>
          <a:bodyPr/>
          <a:lstStyle/>
          <a:p>
            <a:r>
              <a:rPr lang="en-US" dirty="0"/>
              <a:t>Standard mechanism for sharing metadata about code systems</a:t>
            </a:r>
          </a:p>
          <a:p>
            <a:r>
              <a:rPr lang="en-US" dirty="0"/>
              <a:t>For simpler code systems (i.e. not SNOMED CT </a:t>
            </a:r>
            <a:r>
              <a:rPr lang="en-US" dirty="0">
                <a:sym typeface="Wingdings" panose="05000000000000000000" pitchFamily="2" charset="2"/>
              </a:rPr>
              <a:t>) can share the full codes, display names, definitions, etc.</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26</a:t>
            </a:fld>
            <a:endParaRPr lang="en-CA"/>
          </a:p>
        </p:txBody>
      </p:sp>
    </p:spTree>
    <p:extLst>
      <p:ext uri="{BB962C8B-B14F-4D97-AF65-F5344CB8AC3E}">
        <p14:creationId xmlns:p14="http://schemas.microsoft.com/office/powerpoint/2010/main" val="97282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ValueSet</a:t>
            </a:r>
            <a:r>
              <a:rPr lang="en-US" dirty="0"/>
              <a:t> Resource</a:t>
            </a:r>
          </a:p>
        </p:txBody>
      </p:sp>
      <p:sp>
        <p:nvSpPr>
          <p:cNvPr id="3" name="Content Placeholder 2"/>
          <p:cNvSpPr>
            <a:spLocks noGrp="1"/>
          </p:cNvSpPr>
          <p:nvPr>
            <p:ph idx="1"/>
          </p:nvPr>
        </p:nvSpPr>
        <p:spPr/>
        <p:txBody>
          <a:bodyPr/>
          <a:lstStyle/>
          <a:p>
            <a:r>
              <a:rPr lang="en-US" dirty="0"/>
              <a:t>Allows sharing subsets of codes intended for a particular use</a:t>
            </a:r>
          </a:p>
          <a:p>
            <a:r>
              <a:rPr lang="en-US" dirty="0"/>
              <a:t>Can define</a:t>
            </a:r>
          </a:p>
          <a:p>
            <a:pPr lvl="1"/>
            <a:r>
              <a:rPr lang="en-US" dirty="0"/>
              <a:t>Extensional (enumerated) lists of codes</a:t>
            </a:r>
          </a:p>
          <a:p>
            <a:pPr lvl="2"/>
            <a:r>
              <a:rPr lang="en-US" dirty="0"/>
              <a:t>E.g. “diabetes”, “hypertension”</a:t>
            </a:r>
          </a:p>
          <a:p>
            <a:pPr lvl="1"/>
            <a:r>
              <a:rPr lang="en-US" dirty="0" err="1"/>
              <a:t>Intensional</a:t>
            </a:r>
            <a:r>
              <a:rPr lang="en-US" dirty="0"/>
              <a:t> (expression-based) lists of code</a:t>
            </a:r>
          </a:p>
          <a:p>
            <a:pPr lvl="2"/>
            <a:r>
              <a:rPr lang="en-US" dirty="0"/>
              <a:t>E.g. “all SNOMED CT findings”</a:t>
            </a:r>
          </a:p>
          <a:p>
            <a:pPr lvl="2"/>
            <a:r>
              <a:rPr lang="en-US" dirty="0"/>
              <a:t>Can also convey their geographic/point-in-time ‘expansion’</a:t>
            </a:r>
          </a:p>
          <a:p>
            <a:endParaRPr lang="en-US" dirty="0"/>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27</a:t>
            </a:fld>
            <a:endParaRPr lang="en-CA"/>
          </a:p>
        </p:txBody>
      </p:sp>
    </p:spTree>
    <p:extLst>
      <p:ext uri="{BB962C8B-B14F-4D97-AF65-F5344CB8AC3E}">
        <p14:creationId xmlns:p14="http://schemas.microsoft.com/office/powerpoint/2010/main" val="116440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ConceptMap</a:t>
            </a:r>
            <a:r>
              <a:rPr lang="en-US" dirty="0"/>
              <a:t> Resource</a:t>
            </a:r>
          </a:p>
        </p:txBody>
      </p:sp>
      <p:sp>
        <p:nvSpPr>
          <p:cNvPr id="3" name="Content Placeholder 2"/>
          <p:cNvSpPr>
            <a:spLocks noGrp="1"/>
          </p:cNvSpPr>
          <p:nvPr>
            <p:ph idx="1"/>
          </p:nvPr>
        </p:nvSpPr>
        <p:spPr/>
        <p:txBody>
          <a:bodyPr/>
          <a:lstStyle/>
          <a:p>
            <a:r>
              <a:rPr lang="en-US" dirty="0"/>
              <a:t>Allows converting codes from one terminology to another</a:t>
            </a:r>
          </a:p>
          <a:p>
            <a:r>
              <a:rPr lang="en-US" dirty="0"/>
              <a:t>Can map code systems or map value sets</a:t>
            </a:r>
          </a:p>
          <a:p>
            <a:r>
              <a:rPr lang="en-US" dirty="0"/>
              <a:t>Mappings indicate “quality”</a:t>
            </a:r>
          </a:p>
          <a:p>
            <a:pPr lvl="1"/>
            <a:r>
              <a:rPr lang="en-US" dirty="0"/>
              <a:t>broader than, narrower than, etc.</a:t>
            </a:r>
          </a:p>
          <a:p>
            <a:endParaRPr lang="en-US" dirty="0"/>
          </a:p>
          <a:p>
            <a:endParaRPr lang="en-US"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28</a:t>
            </a:fld>
            <a:endParaRPr lang="en-CA"/>
          </a:p>
        </p:txBody>
      </p:sp>
    </p:spTree>
    <p:extLst>
      <p:ext uri="{BB962C8B-B14F-4D97-AF65-F5344CB8AC3E}">
        <p14:creationId xmlns:p14="http://schemas.microsoft.com/office/powerpoint/2010/main" val="76437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D2E0E-2E77-4B1C-AFE7-31B60407C191}"/>
              </a:ext>
            </a:extLst>
          </p:cNvPr>
          <p:cNvSpPr>
            <a:spLocks noGrp="1"/>
          </p:cNvSpPr>
          <p:nvPr>
            <p:ph type="title"/>
          </p:nvPr>
        </p:nvSpPr>
        <p:spPr/>
        <p:txBody>
          <a:bodyPr/>
          <a:lstStyle/>
          <a:p>
            <a:r>
              <a:rPr lang="en-CA" dirty="0"/>
              <a:t>Terminology artifacts as resources</a:t>
            </a:r>
          </a:p>
        </p:txBody>
      </p:sp>
      <p:sp>
        <p:nvSpPr>
          <p:cNvPr id="5" name="Content Placeholder 4">
            <a:extLst>
              <a:ext uri="{FF2B5EF4-FFF2-40B4-BE49-F238E27FC236}">
                <a16:creationId xmlns:a16="http://schemas.microsoft.com/office/drawing/2014/main" id="{EB06670F-F7D5-4EB4-A850-5930BF724D9D}"/>
              </a:ext>
            </a:extLst>
          </p:cNvPr>
          <p:cNvSpPr>
            <a:spLocks noGrp="1"/>
          </p:cNvSpPr>
          <p:nvPr>
            <p:ph idx="1"/>
          </p:nvPr>
        </p:nvSpPr>
        <p:spPr/>
        <p:txBody>
          <a:bodyPr/>
          <a:lstStyle/>
          <a:p>
            <a:r>
              <a:rPr lang="en-US" dirty="0">
                <a:sym typeface="Wingdings" panose="05000000000000000000" pitchFamily="2" charset="2"/>
              </a:rPr>
              <a:t>Each artifact has a canonical URL </a:t>
            </a:r>
          </a:p>
          <a:p>
            <a:pPr lvl="1"/>
            <a:r>
              <a:rPr lang="en-US" dirty="0">
                <a:sym typeface="Wingdings" panose="05000000000000000000" pitchFamily="2" charset="2"/>
              </a:rPr>
              <a:t>and possibly business version</a:t>
            </a:r>
          </a:p>
          <a:p>
            <a:r>
              <a:rPr lang="en-US" dirty="0">
                <a:sym typeface="Wingdings" panose="05000000000000000000" pitchFamily="2" charset="2"/>
              </a:rPr>
              <a:t>Manipulatable like any clinical resource</a:t>
            </a:r>
          </a:p>
          <a:p>
            <a:pPr lvl="1"/>
            <a:r>
              <a:rPr lang="en-US" dirty="0">
                <a:sym typeface="Wingdings" panose="05000000000000000000" pitchFamily="2" charset="2"/>
              </a:rPr>
              <a:t>Shared via registries</a:t>
            </a:r>
          </a:p>
          <a:p>
            <a:pPr lvl="1"/>
            <a:r>
              <a:rPr lang="en-US" dirty="0">
                <a:sym typeface="Wingdings" panose="05000000000000000000" pitchFamily="2" charset="2"/>
              </a:rPr>
              <a:t>Included in documents, messages</a:t>
            </a:r>
          </a:p>
          <a:p>
            <a:pPr lvl="1"/>
            <a:r>
              <a:rPr lang="en-US" dirty="0">
                <a:sym typeface="Wingdings" panose="05000000000000000000" pitchFamily="2" charset="2"/>
              </a:rPr>
              <a:t>Pointed to by profiles, protocols</a:t>
            </a:r>
          </a:p>
          <a:p>
            <a:pPr lvl="1"/>
            <a:r>
              <a:rPr lang="en-US" dirty="0">
                <a:sym typeface="Wingdings" panose="05000000000000000000" pitchFamily="2" charset="2"/>
              </a:rPr>
              <a:t>Can be searched, updated, patched</a:t>
            </a:r>
          </a:p>
          <a:p>
            <a:pPr lvl="1"/>
            <a:r>
              <a:rPr lang="en-US" dirty="0">
                <a:sym typeface="Wingdings" panose="05000000000000000000" pitchFamily="2" charset="2"/>
              </a:rPr>
              <a:t>Monitored via subscriptions</a:t>
            </a:r>
          </a:p>
          <a:p>
            <a:pPr lvl="1"/>
            <a:r>
              <a:rPr lang="en-US" dirty="0">
                <a:sym typeface="Wingdings" panose="05000000000000000000" pitchFamily="2" charset="2"/>
              </a:rPr>
              <a:t>Parsed and manipulated using reference implementations</a:t>
            </a:r>
          </a:p>
          <a:p>
            <a:endParaRPr lang="en-CA" dirty="0"/>
          </a:p>
        </p:txBody>
      </p:sp>
      <p:sp>
        <p:nvSpPr>
          <p:cNvPr id="2" name="Slide Number Placeholder 1">
            <a:extLst>
              <a:ext uri="{FF2B5EF4-FFF2-40B4-BE49-F238E27FC236}">
                <a16:creationId xmlns:a16="http://schemas.microsoft.com/office/drawing/2014/main" id="{B5C6FD2B-2F9C-4196-BBB9-B4CDC79553DA}"/>
              </a:ext>
            </a:extLst>
          </p:cNvPr>
          <p:cNvSpPr>
            <a:spLocks noGrp="1"/>
          </p:cNvSpPr>
          <p:nvPr>
            <p:ph type="sldNum" sz="quarter" idx="11"/>
          </p:nvPr>
        </p:nvSpPr>
        <p:spPr/>
        <p:txBody>
          <a:bodyPr/>
          <a:lstStyle/>
          <a:p>
            <a:fld id="{5CC3E5C4-3E2B-40F1-9F2B-C46CEB0C88DF}" type="slidenum">
              <a:rPr lang="en-CA" smtClean="0"/>
              <a:pPr/>
              <a:t>29</a:t>
            </a:fld>
            <a:endParaRPr lang="en-CA"/>
          </a:p>
        </p:txBody>
      </p:sp>
    </p:spTree>
    <p:extLst>
      <p:ext uri="{BB962C8B-B14F-4D97-AF65-F5344CB8AC3E}">
        <p14:creationId xmlns:p14="http://schemas.microsoft.com/office/powerpoint/2010/main" val="205196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pPr lvl="0"/>
            <a:r>
              <a:rPr lang="en-US" dirty="0"/>
              <a:t>Is licensed for use under the Creative Commons, specifically:</a:t>
            </a:r>
          </a:p>
          <a:p>
            <a:pPr lvl="1"/>
            <a:r>
              <a:rPr lang="en-CA" u="sng" dirty="0">
                <a:hlinkClick r:id="rId3"/>
              </a:rPr>
              <a:t>Creative Commons Attribution 3.0 Unported License</a:t>
            </a:r>
            <a:endParaRPr lang="en-CA" u="sng" dirty="0"/>
          </a:p>
          <a:p>
            <a:pPr lvl="1"/>
            <a:r>
              <a:rPr lang="en-US" dirty="0"/>
              <a:t>(Do with it as you wish, so long as you give credit)</a:t>
            </a:r>
          </a:p>
          <a:p>
            <a:pPr lvl="1"/>
            <a:endParaRPr lang="en-US" dirty="0"/>
          </a:p>
          <a:p>
            <a:r>
              <a:rPr lang="en-US" dirty="0">
                <a:hlinkClick r:id="rId4"/>
              </a:rPr>
              <a:t>http://bit.ly/dayofthedev2018</a:t>
            </a:r>
            <a:endParaRPr lang="en-US"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0376" y="2996952"/>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17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Terminology-Based Search</a:t>
            </a:r>
          </a:p>
        </p:txBody>
      </p:sp>
      <p:sp>
        <p:nvSpPr>
          <p:cNvPr id="3" name="Content Placeholder 2"/>
          <p:cNvSpPr>
            <a:spLocks noGrp="1"/>
          </p:cNvSpPr>
          <p:nvPr>
            <p:ph idx="1"/>
          </p:nvPr>
        </p:nvSpPr>
        <p:spPr/>
        <p:txBody>
          <a:bodyPr/>
          <a:lstStyle/>
          <a:p>
            <a:r>
              <a:rPr lang="en-CA" dirty="0"/>
              <a:t>You can use terminology to search on:</a:t>
            </a:r>
          </a:p>
          <a:p>
            <a:pPr lvl="1"/>
            <a:r>
              <a:rPr lang="en-CA" dirty="0"/>
              <a:t>code			This code, any system</a:t>
            </a:r>
            <a:br>
              <a:rPr lang="en-CA" dirty="0"/>
            </a:br>
            <a:r>
              <a:rPr lang="en-CA" dirty="0" err="1"/>
              <a:t>system|code</a:t>
            </a:r>
            <a:r>
              <a:rPr lang="en-CA" dirty="0"/>
              <a:t>		This code, this system</a:t>
            </a:r>
            <a:br>
              <a:rPr lang="en-CA" dirty="0"/>
            </a:br>
            <a:r>
              <a:rPr lang="en-CA" dirty="0"/>
              <a:t>|code			This code, no system specified</a:t>
            </a:r>
            <a:br>
              <a:rPr lang="en-CA" dirty="0"/>
            </a:br>
            <a:r>
              <a:rPr lang="en-CA" dirty="0"/>
              <a:t>system|		This system, any code</a:t>
            </a:r>
          </a:p>
          <a:p>
            <a:pPr lvl="1"/>
            <a:r>
              <a:rPr lang="en-CA" dirty="0"/>
              <a:t>Modifiers</a:t>
            </a:r>
          </a:p>
          <a:p>
            <a:pPr lvl="2"/>
            <a:r>
              <a:rPr lang="en-CA" dirty="0"/>
              <a:t>:</a:t>
            </a:r>
            <a:r>
              <a:rPr lang="en-CA" b="1" dirty="0"/>
              <a:t>text</a:t>
            </a:r>
            <a:r>
              <a:rPr lang="en-CA" dirty="0"/>
              <a:t> – contains match on display or </a:t>
            </a:r>
            <a:r>
              <a:rPr lang="en-CA" dirty="0" err="1"/>
              <a:t>CodeableConcept.text</a:t>
            </a:r>
            <a:endParaRPr lang="en-CA" dirty="0"/>
          </a:p>
          <a:p>
            <a:pPr lvl="2"/>
            <a:r>
              <a:rPr lang="en-CA" dirty="0"/>
              <a:t>:</a:t>
            </a:r>
            <a:r>
              <a:rPr lang="en-CA" b="1" dirty="0"/>
              <a:t>not</a:t>
            </a:r>
            <a:r>
              <a:rPr lang="en-CA" dirty="0"/>
              <a:t> – elements that don’t match the specified code</a:t>
            </a:r>
          </a:p>
          <a:p>
            <a:pPr lvl="2"/>
            <a:r>
              <a:rPr lang="en-CA" dirty="0"/>
              <a:t>:</a:t>
            </a:r>
            <a:r>
              <a:rPr lang="en-CA" b="1" dirty="0"/>
              <a:t>in</a:t>
            </a:r>
            <a:r>
              <a:rPr lang="en-CA" dirty="0"/>
              <a:t>=</a:t>
            </a:r>
            <a:r>
              <a:rPr lang="en-CA" dirty="0" err="1"/>
              <a:t>valueset</a:t>
            </a:r>
            <a:r>
              <a:rPr lang="en-CA" dirty="0"/>
              <a:t>, :</a:t>
            </a:r>
            <a:r>
              <a:rPr lang="en-CA" b="1" dirty="0"/>
              <a:t>not-in</a:t>
            </a:r>
          </a:p>
          <a:p>
            <a:pPr lvl="2"/>
            <a:r>
              <a:rPr lang="en-CA" dirty="0"/>
              <a:t>:</a:t>
            </a:r>
            <a:r>
              <a:rPr lang="en-CA" b="1" dirty="0"/>
              <a:t>above</a:t>
            </a:r>
            <a:r>
              <a:rPr lang="en-CA" dirty="0"/>
              <a:t>, :</a:t>
            </a:r>
            <a:r>
              <a:rPr lang="en-CA" b="1" dirty="0"/>
              <a:t>below</a:t>
            </a:r>
            <a:r>
              <a:rPr lang="en-CA" dirty="0"/>
              <a:t> – </a:t>
            </a:r>
            <a:r>
              <a:rPr lang="en-CA" dirty="0" err="1"/>
              <a:t>subsumption</a:t>
            </a:r>
            <a:r>
              <a:rPr lang="en-CA" dirty="0"/>
              <a:t> tests</a:t>
            </a:r>
            <a:endParaRPr lang="en-CA" b="1" dirty="0"/>
          </a:p>
        </p:txBody>
      </p:sp>
      <p:sp>
        <p:nvSpPr>
          <p:cNvPr id="4" name="Slide Number Placeholder 3"/>
          <p:cNvSpPr>
            <a:spLocks noGrp="1"/>
          </p:cNvSpPr>
          <p:nvPr>
            <p:ph type="sldNum" sz="quarter" idx="4294967295"/>
          </p:nvPr>
        </p:nvSpPr>
        <p:spPr/>
        <p:txBody>
          <a:bodyPr/>
          <a:lstStyle/>
          <a:p>
            <a:fld id="{5CC3E5C4-3E2B-40F1-9F2B-C46CEB0C88DF}" type="slidenum">
              <a:rPr lang="en-CA" smtClean="0"/>
              <a:pPr/>
              <a:t>30</a:t>
            </a:fld>
            <a:endParaRPr lang="en-CA"/>
          </a:p>
        </p:txBody>
      </p:sp>
    </p:spTree>
    <p:extLst>
      <p:ext uri="{BB962C8B-B14F-4D97-AF65-F5344CB8AC3E}">
        <p14:creationId xmlns:p14="http://schemas.microsoft.com/office/powerpoint/2010/main" val="353741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A069-2F4A-4D45-9496-6433AE421B87}"/>
              </a:ext>
            </a:extLst>
          </p:cNvPr>
          <p:cNvSpPr>
            <a:spLocks noGrp="1"/>
          </p:cNvSpPr>
          <p:nvPr>
            <p:ph type="title"/>
          </p:nvPr>
        </p:nvSpPr>
        <p:spPr/>
        <p:txBody>
          <a:bodyPr/>
          <a:lstStyle/>
          <a:p>
            <a:r>
              <a:rPr lang="en-CA" dirty="0"/>
              <a:t>Using SNOMED CT with FHIR</a:t>
            </a:r>
          </a:p>
        </p:txBody>
      </p:sp>
      <p:sp>
        <p:nvSpPr>
          <p:cNvPr id="4" name="Slide Number Placeholder 3">
            <a:extLst>
              <a:ext uri="{FF2B5EF4-FFF2-40B4-BE49-F238E27FC236}">
                <a16:creationId xmlns:a16="http://schemas.microsoft.com/office/drawing/2014/main" id="{203B8090-600F-4DDB-AD48-C8632E45F367}"/>
              </a:ext>
            </a:extLst>
          </p:cNvPr>
          <p:cNvSpPr>
            <a:spLocks noGrp="1"/>
          </p:cNvSpPr>
          <p:nvPr>
            <p:ph type="sldNum" sz="quarter" idx="11"/>
          </p:nvPr>
        </p:nvSpPr>
        <p:spPr/>
        <p:txBody>
          <a:bodyPr/>
          <a:lstStyle/>
          <a:p>
            <a:fld id="{DD8FDF0E-2772-4D89-9F72-F3CB15D8B8AB}" type="slidenum">
              <a:rPr lang="en-US" smtClean="0"/>
              <a:pPr/>
              <a:t>31</a:t>
            </a:fld>
            <a:endParaRPr lang="en-US" dirty="0"/>
          </a:p>
        </p:txBody>
      </p:sp>
      <p:pic>
        <p:nvPicPr>
          <p:cNvPr id="5" name="Picture 4">
            <a:extLst>
              <a:ext uri="{FF2B5EF4-FFF2-40B4-BE49-F238E27FC236}">
                <a16:creationId xmlns:a16="http://schemas.microsoft.com/office/drawing/2014/main" id="{19BF04E3-AF97-474D-92A1-9F52E0F3264B}"/>
              </a:ext>
            </a:extLst>
          </p:cNvPr>
          <p:cNvPicPr>
            <a:picLocks noChangeAspect="1"/>
          </p:cNvPicPr>
          <p:nvPr/>
        </p:nvPicPr>
        <p:blipFill>
          <a:blip r:embed="rId2"/>
          <a:stretch>
            <a:fillRect/>
          </a:stretch>
        </p:blipFill>
        <p:spPr>
          <a:xfrm>
            <a:off x="2095499" y="1695450"/>
            <a:ext cx="8001001" cy="4598655"/>
          </a:xfrm>
          <a:prstGeom prst="rect">
            <a:avLst/>
          </a:prstGeom>
        </p:spPr>
      </p:pic>
    </p:spTree>
    <p:extLst>
      <p:ext uri="{BB962C8B-B14F-4D97-AF65-F5344CB8AC3E}">
        <p14:creationId xmlns:p14="http://schemas.microsoft.com/office/powerpoint/2010/main" val="192869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Need for Terminology Services</a:t>
            </a:r>
          </a:p>
        </p:txBody>
      </p:sp>
      <p:sp>
        <p:nvSpPr>
          <p:cNvPr id="3" name="Content Placeholder 2"/>
          <p:cNvSpPr>
            <a:spLocks noGrp="1"/>
          </p:cNvSpPr>
          <p:nvPr>
            <p:ph idx="1"/>
          </p:nvPr>
        </p:nvSpPr>
        <p:spPr/>
        <p:txBody>
          <a:bodyPr/>
          <a:lstStyle/>
          <a:p>
            <a:r>
              <a:rPr lang="en-AU" dirty="0"/>
              <a:t>Modern healthcare terminologies are complex</a:t>
            </a:r>
          </a:p>
          <a:p>
            <a:pPr lvl="1"/>
            <a:r>
              <a:rPr lang="en-AU" dirty="0"/>
              <a:t>Doing terminology “well” requires expertise</a:t>
            </a:r>
          </a:p>
          <a:p>
            <a:pPr lvl="1"/>
            <a:r>
              <a:rPr lang="en-AU" dirty="0"/>
              <a:t>Manipulating terminologies in code efficiently isn’t easy either</a:t>
            </a:r>
          </a:p>
          <a:p>
            <a:r>
              <a:rPr lang="en-AU" dirty="0"/>
              <a:t>Current result</a:t>
            </a:r>
          </a:p>
          <a:p>
            <a:pPr lvl="1"/>
            <a:r>
              <a:rPr lang="en-AU" dirty="0"/>
              <a:t>Most clinical systems barely scratch the surface of their terminologies capabilities</a:t>
            </a:r>
          </a:p>
          <a:p>
            <a:r>
              <a:rPr lang="en-AU" dirty="0"/>
              <a:t>Terminology Services </a:t>
            </a:r>
          </a:p>
          <a:p>
            <a:pPr lvl="1"/>
            <a:r>
              <a:rPr lang="en-AU" dirty="0"/>
              <a:t>Outsource the complexity to a system that does terminology “well”</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32</a:t>
            </a:fld>
            <a:endParaRPr lang="en-CA"/>
          </a:p>
        </p:txBody>
      </p:sp>
    </p:spTree>
    <p:extLst>
      <p:ext uri="{BB962C8B-B14F-4D97-AF65-F5344CB8AC3E}">
        <p14:creationId xmlns:p14="http://schemas.microsoft.com/office/powerpoint/2010/main" val="384798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Some Application Needs</a:t>
            </a:r>
          </a:p>
        </p:txBody>
      </p:sp>
      <p:sp>
        <p:nvSpPr>
          <p:cNvPr id="3" name="Content Placeholder 2"/>
          <p:cNvSpPr>
            <a:spLocks noGrp="1"/>
          </p:cNvSpPr>
          <p:nvPr>
            <p:ph idx="1"/>
          </p:nvPr>
        </p:nvSpPr>
        <p:spPr/>
        <p:txBody>
          <a:bodyPr/>
          <a:lstStyle/>
          <a:p>
            <a:r>
              <a:rPr lang="en-AU" dirty="0"/>
              <a:t>Give me a list of codes</a:t>
            </a:r>
          </a:p>
          <a:p>
            <a:pPr lvl="1"/>
            <a:r>
              <a:rPr lang="en-AU" dirty="0"/>
              <a:t>e.g., to populate my dropdown list </a:t>
            </a:r>
          </a:p>
          <a:p>
            <a:r>
              <a:rPr lang="en-AU" dirty="0"/>
              <a:t>Is this code valid?</a:t>
            </a:r>
          </a:p>
          <a:p>
            <a:pPr lvl="1"/>
            <a:r>
              <a:rPr lang="en-AU" dirty="0"/>
              <a:t>e.g., is the code that I received from an outside source a member of the required value set?</a:t>
            </a:r>
          </a:p>
          <a:p>
            <a:r>
              <a:rPr lang="en-AU" dirty="0"/>
              <a:t>How do I display a code?</a:t>
            </a:r>
          </a:p>
          <a:p>
            <a:pPr lvl="1"/>
            <a:r>
              <a:rPr lang="en-AU" dirty="0"/>
              <a:t>e.g., I need to show the preferred display term for my application context</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33</a:t>
            </a:fld>
            <a:endParaRPr lang="en-CA"/>
          </a:p>
        </p:txBody>
      </p:sp>
    </p:spTree>
    <p:extLst>
      <p:ext uri="{BB962C8B-B14F-4D97-AF65-F5344CB8AC3E}">
        <p14:creationId xmlns:p14="http://schemas.microsoft.com/office/powerpoint/2010/main" val="287042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Application Needs</a:t>
            </a:r>
          </a:p>
        </p:txBody>
      </p:sp>
      <p:sp>
        <p:nvSpPr>
          <p:cNvPr id="3" name="Content Placeholder 2"/>
          <p:cNvSpPr>
            <a:spLocks noGrp="1"/>
          </p:cNvSpPr>
          <p:nvPr>
            <p:ph idx="1"/>
          </p:nvPr>
        </p:nvSpPr>
        <p:spPr/>
        <p:txBody>
          <a:bodyPr/>
          <a:lstStyle/>
          <a:p>
            <a:r>
              <a:rPr lang="en-AU" dirty="0"/>
              <a:t>Translate this code to a different code system</a:t>
            </a:r>
          </a:p>
          <a:p>
            <a:pPr lvl="1"/>
            <a:r>
              <a:rPr lang="en-AU" dirty="0"/>
              <a:t>e.g., I coded the diagnosis in SNOMED CT and now I need to submit the claim in ICD-10</a:t>
            </a:r>
          </a:p>
          <a:p>
            <a:r>
              <a:rPr lang="en-AU" dirty="0"/>
              <a:t>Integrate terminology search into my application</a:t>
            </a:r>
          </a:p>
          <a:p>
            <a:pPr lvl="1"/>
            <a:r>
              <a:rPr lang="en-AU" dirty="0"/>
              <a:t>e.g., my type-ahead search to enter data into the allergy list needs the value set expansion for the list of codes that should be included</a:t>
            </a:r>
          </a:p>
          <a:p>
            <a:r>
              <a:rPr lang="en-AU" dirty="0"/>
              <a:t>How do I manage all of the changes and versions?!</a:t>
            </a:r>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34</a:t>
            </a:fld>
            <a:endParaRPr lang="en-CA"/>
          </a:p>
        </p:txBody>
      </p:sp>
    </p:spTree>
    <p:extLst>
      <p:ext uri="{BB962C8B-B14F-4D97-AF65-F5344CB8AC3E}">
        <p14:creationId xmlns:p14="http://schemas.microsoft.com/office/powerpoint/2010/main" val="20433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Terminology Operations - Overview</a:t>
            </a:r>
          </a:p>
        </p:txBody>
      </p:sp>
      <p:sp>
        <p:nvSpPr>
          <p:cNvPr id="3" name="Content Placeholder 2"/>
          <p:cNvSpPr>
            <a:spLocks noGrp="1"/>
          </p:cNvSpPr>
          <p:nvPr>
            <p:ph sz="half" idx="1"/>
          </p:nvPr>
        </p:nvSpPr>
        <p:spPr/>
        <p:txBody>
          <a:bodyPr/>
          <a:lstStyle/>
          <a:p>
            <a:r>
              <a:rPr lang="en-AU" dirty="0" err="1"/>
              <a:t>ValueSet</a:t>
            </a:r>
            <a:endParaRPr lang="en-AU" dirty="0"/>
          </a:p>
          <a:p>
            <a:pPr lvl="1"/>
            <a:r>
              <a:rPr lang="en-AU" dirty="0"/>
              <a:t>$expand</a:t>
            </a:r>
          </a:p>
          <a:p>
            <a:pPr lvl="1"/>
            <a:r>
              <a:rPr lang="en-AU" dirty="0"/>
              <a:t>$validate-code</a:t>
            </a:r>
          </a:p>
          <a:p>
            <a:r>
              <a:rPr lang="en-AU" dirty="0" err="1"/>
              <a:t>CodeSystem</a:t>
            </a:r>
            <a:endParaRPr lang="en-AU" dirty="0"/>
          </a:p>
          <a:p>
            <a:pPr lvl="1"/>
            <a:r>
              <a:rPr lang="en-AU" dirty="0"/>
              <a:t>$lookup</a:t>
            </a:r>
          </a:p>
          <a:p>
            <a:pPr lvl="1"/>
            <a:r>
              <a:rPr lang="en-AU" dirty="0"/>
              <a:t>$subsumes</a:t>
            </a:r>
          </a:p>
          <a:p>
            <a:pPr lvl="1"/>
            <a:r>
              <a:rPr lang="en-AU" dirty="0"/>
              <a:t>$compose</a:t>
            </a:r>
          </a:p>
          <a:p>
            <a:pPr lvl="1"/>
            <a:r>
              <a:rPr lang="en-AU" dirty="0"/>
              <a:t>$validate-code</a:t>
            </a:r>
          </a:p>
        </p:txBody>
      </p:sp>
      <p:sp>
        <p:nvSpPr>
          <p:cNvPr id="5" name="Content Placeholder 4"/>
          <p:cNvSpPr>
            <a:spLocks noGrp="1"/>
          </p:cNvSpPr>
          <p:nvPr>
            <p:ph sz="half" idx="2"/>
          </p:nvPr>
        </p:nvSpPr>
        <p:spPr/>
        <p:txBody>
          <a:bodyPr/>
          <a:lstStyle/>
          <a:p>
            <a:r>
              <a:rPr lang="en-AU" dirty="0" err="1"/>
              <a:t>ConceptMap</a:t>
            </a:r>
            <a:endParaRPr lang="en-AU" dirty="0"/>
          </a:p>
          <a:p>
            <a:pPr lvl="1"/>
            <a:r>
              <a:rPr lang="en-AU" dirty="0"/>
              <a:t>$translate</a:t>
            </a:r>
          </a:p>
          <a:p>
            <a:pPr lvl="1"/>
            <a:r>
              <a:rPr lang="en-AU" dirty="0"/>
              <a:t>$closure</a:t>
            </a:r>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35</a:t>
            </a:fld>
            <a:endParaRPr lang="en-CA"/>
          </a:p>
        </p:txBody>
      </p:sp>
    </p:spTree>
    <p:extLst>
      <p:ext uri="{BB962C8B-B14F-4D97-AF65-F5344CB8AC3E}">
        <p14:creationId xmlns:p14="http://schemas.microsoft.com/office/powerpoint/2010/main" val="106960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r>
              <a:rPr lang="en-AU" dirty="0"/>
              <a:t>Connect with the FHIR community:</a:t>
            </a:r>
            <a:br>
              <a:rPr lang="en-AU" dirty="0"/>
            </a:br>
            <a:r>
              <a:rPr lang="en-AU" dirty="0"/>
              <a:t>FHIR </a:t>
            </a:r>
            <a:r>
              <a:rPr lang="en-AU" dirty="0" err="1"/>
              <a:t>Zulip</a:t>
            </a:r>
            <a:r>
              <a:rPr lang="en-AU" dirty="0"/>
              <a:t> chat terminology stream</a:t>
            </a:r>
          </a:p>
          <a:p>
            <a:r>
              <a:rPr lang="en-AU" dirty="0">
                <a:hlinkClick r:id="rId2"/>
              </a:rPr>
              <a:t>https://chat.fhir.org/#narrow/stream/terminology</a:t>
            </a:r>
            <a:endParaRPr lang="en-AU" dirty="0"/>
          </a:p>
          <a:p>
            <a:endParaRPr lang="en-AU" dirty="0"/>
          </a:p>
          <a:p>
            <a:endParaRPr lang="en-AU" dirty="0"/>
          </a:p>
        </p:txBody>
      </p:sp>
      <p:sp>
        <p:nvSpPr>
          <p:cNvPr id="4" name="Slide Number Placeholder 3"/>
          <p:cNvSpPr>
            <a:spLocks noGrp="1"/>
          </p:cNvSpPr>
          <p:nvPr>
            <p:ph type="sldNum" sz="quarter" idx="4"/>
          </p:nvPr>
        </p:nvSpPr>
        <p:spPr>
          <a:xfrm>
            <a:off x="239713" y="6303963"/>
            <a:ext cx="960437" cy="220662"/>
          </a:xfrm>
        </p:spPr>
        <p:txBody>
          <a:bodyPr/>
          <a:lstStyle/>
          <a:p>
            <a:fld id="{5CC3E5C4-3E2B-40F1-9F2B-C46CEB0C88DF}" type="slidenum">
              <a:rPr lang="en-CA" smtClean="0"/>
              <a:pPr/>
              <a:t>36</a:t>
            </a:fld>
            <a:endParaRPr lang="en-CA"/>
          </a:p>
        </p:txBody>
      </p:sp>
    </p:spTree>
    <p:extLst>
      <p:ext uri="{BB962C8B-B14F-4D97-AF65-F5344CB8AC3E}">
        <p14:creationId xmlns:p14="http://schemas.microsoft.com/office/powerpoint/2010/main" val="203382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a:t>Rob </a:t>
            </a:r>
            <a:r>
              <a:rPr lang="en-US" dirty="0" err="1"/>
              <a:t>Hausam</a:t>
            </a:r>
            <a:endParaRPr lang="en-US" dirty="0"/>
          </a:p>
          <a:p>
            <a:r>
              <a:rPr lang="en-US" dirty="0"/>
              <a:t>Ewout Kramer</a:t>
            </a:r>
          </a:p>
          <a:p>
            <a:r>
              <a:rPr lang="en-US" dirty="0"/>
              <a:t>David Hay</a:t>
            </a:r>
          </a:p>
          <a:p>
            <a:r>
              <a:rPr lang="en-US" dirty="0"/>
              <a:t>Brett </a:t>
            </a:r>
            <a:r>
              <a:rPr lang="en-US" dirty="0" err="1"/>
              <a:t>Marquard</a:t>
            </a:r>
            <a:endParaRPr lang="en-US" dirty="0"/>
          </a:p>
          <a:p>
            <a:r>
              <a:rPr lang="en-US" dirty="0"/>
              <a:t>Rik Smithies</a:t>
            </a:r>
          </a:p>
          <a:p>
            <a:r>
              <a:rPr lang="en-US" dirty="0"/>
              <a:t>et al</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217CD8-47B4-423C-B228-A99D450AE14E}"/>
              </a:ext>
            </a:extLst>
          </p:cNvPr>
          <p:cNvSpPr>
            <a:spLocks noGrp="1"/>
          </p:cNvSpPr>
          <p:nvPr>
            <p:ph type="title"/>
          </p:nvPr>
        </p:nvSpPr>
        <p:spPr/>
        <p:txBody>
          <a:bodyPr/>
          <a:lstStyle/>
          <a:p>
            <a:r>
              <a:rPr lang="en-CA" dirty="0"/>
              <a:t>Why FHIR?</a:t>
            </a:r>
          </a:p>
        </p:txBody>
      </p:sp>
      <p:sp>
        <p:nvSpPr>
          <p:cNvPr id="6" name="Text Placeholder 5">
            <a:extLst>
              <a:ext uri="{FF2B5EF4-FFF2-40B4-BE49-F238E27FC236}">
                <a16:creationId xmlns:a16="http://schemas.microsoft.com/office/drawing/2014/main" id="{DCC3DE4C-57DD-47A1-A2FE-C34CD2FCEC8B}"/>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93C50739-535D-4B81-A588-7EEAECE055A9}"/>
              </a:ext>
            </a:extLst>
          </p:cNvPr>
          <p:cNvSpPr>
            <a:spLocks noGrp="1"/>
          </p:cNvSpPr>
          <p:nvPr>
            <p:ph type="sldNum" sz="quarter" idx="4294967295"/>
          </p:nvPr>
        </p:nvSpPr>
        <p:spPr>
          <a:xfrm>
            <a:off x="0" y="6303963"/>
            <a:ext cx="960438" cy="220662"/>
          </a:xfrm>
          <a:prstGeom prst="rect">
            <a:avLst/>
          </a:prstGeom>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27144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419"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0" y="6096001"/>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3124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8" y="4365105"/>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Free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4"/>
          </p:nvPr>
        </p:nvSpPr>
        <p:spPr>
          <a:xfrm>
            <a:off x="239349" y="6304236"/>
            <a:ext cx="960107" cy="221109"/>
          </a:xfrm>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383417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ISO AD type</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4175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 FHIR Address</a:t>
            </a:r>
          </a:p>
        </p:txBody>
      </p:sp>
      <p:sp>
        <p:nvSpPr>
          <p:cNvPr id="5" name="Content Placeholder 4"/>
          <p:cNvSpPr>
            <a:spLocks noGrp="1"/>
          </p:cNvSpPr>
          <p:nvPr>
            <p:ph idx="1"/>
          </p:nvPr>
        </p:nvSpPr>
        <p:spPr>
          <a:xfrm>
            <a:off x="1775520" y="1628800"/>
            <a:ext cx="8640960" cy="4896544"/>
          </a:xfrm>
        </p:spPr>
        <p:txBody>
          <a:bodyPr>
            <a:normAutofit fontScale="775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1918084881"/>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34595</TotalTime>
  <Words>1521</Words>
  <Application>Microsoft Office PowerPoint</Application>
  <PresentationFormat>Widescreen</PresentationFormat>
  <Paragraphs>292</Paragraphs>
  <Slides>36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Calibri</vt:lpstr>
      <vt:lpstr>Souce Sans Pro</vt:lpstr>
      <vt:lpstr>Times New Roman</vt:lpstr>
      <vt:lpstr>Verdana</vt:lpstr>
      <vt:lpstr>Wingdings</vt:lpstr>
      <vt:lpstr>Refined</vt:lpstr>
      <vt:lpstr>Intro to FHIR and Terminology Services</vt:lpstr>
      <vt:lpstr>Who am I?</vt:lpstr>
      <vt:lpstr>This presentation</vt:lpstr>
      <vt:lpstr>Acknowledgements</vt:lpstr>
      <vt:lpstr>Why FHIR?</vt:lpstr>
      <vt:lpstr>Complexity Model</vt:lpstr>
      <vt:lpstr>The Goals of FHIR</vt:lpstr>
      <vt:lpstr>Example – ISO AD type</vt:lpstr>
      <vt:lpstr>Example – FHIR Address</vt:lpstr>
      <vt:lpstr>FHIR Resources</vt:lpstr>
      <vt:lpstr>FHIR solutions</vt:lpstr>
      <vt:lpstr>Resources</vt:lpstr>
      <vt:lpstr>What’s a Resource?</vt:lpstr>
      <vt:lpstr>Connecting Resources</vt:lpstr>
      <vt:lpstr>(FHIR home)</vt:lpstr>
      <vt:lpstr>SMART on FHIR</vt:lpstr>
      <vt:lpstr>CDS Hooks</vt:lpstr>
      <vt:lpstr>Who’s using FHIR?</vt:lpstr>
      <vt:lpstr>Terminology &amp; FHIR</vt:lpstr>
      <vt:lpstr>PowerPoint Presentation</vt:lpstr>
      <vt:lpstr>PowerPoint Presentation</vt:lpstr>
      <vt:lpstr>CodeSystem vs. ValueSet</vt:lpstr>
      <vt:lpstr>“Special” cases</vt:lpstr>
      <vt:lpstr>Conformance levels</vt:lpstr>
      <vt:lpstr>Coded Data Types</vt:lpstr>
      <vt:lpstr>CodeSystem Resource</vt:lpstr>
      <vt:lpstr>ValueSet Resource</vt:lpstr>
      <vt:lpstr>ConceptMap Resource</vt:lpstr>
      <vt:lpstr>Terminology artifacts as resources</vt:lpstr>
      <vt:lpstr>Terminology-Based Search</vt:lpstr>
      <vt:lpstr>Using SNOMED CT with FHIR</vt:lpstr>
      <vt:lpstr>Need for Terminology Services</vt:lpstr>
      <vt:lpstr>Some Application Needs</vt:lpstr>
      <vt:lpstr>More Application Needs</vt:lpstr>
      <vt:lpstr>Terminology Operations - Overview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Lloyd McKenzie</cp:lastModifiedBy>
  <cp:revision>654</cp:revision>
  <dcterms:created xsi:type="dcterms:W3CDTF">2012-12-03T20:41:34Z</dcterms:created>
  <dcterms:modified xsi:type="dcterms:W3CDTF">2018-10-17T07:08:25Z</dcterms:modified>
</cp:coreProperties>
</file>